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notesSlide116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_rels/notesSlide111.xml.rels" ContentType="application/vnd.openxmlformats-package.relationships+xml"/>
  <Override PartName="/ppt/notesSlides/_rels/notesSlide105.xml.rels" ContentType="application/vnd.openxmlformats-package.relationships+xml"/>
  <Override PartName="/ppt/notesSlides/_rels/notesSlide104.xml.rels" ContentType="application/vnd.openxmlformats-package.relationships+xml"/>
  <Override PartName="/ppt/notesSlides/_rels/notesSlide99.xml.rels" ContentType="application/vnd.openxmlformats-package.relationships+xml"/>
  <Override PartName="/ppt/notesSlides/_rels/notesSlide95.xml.rels" ContentType="application/vnd.openxmlformats-package.relationships+xml"/>
  <Override PartName="/ppt/notesSlides/_rels/notesSlide89.xml.rels" ContentType="application/vnd.openxmlformats-package.relationships+xml"/>
  <Override PartName="/ppt/notesSlides/_rels/notesSlide83.xml.rels" ContentType="application/vnd.openxmlformats-package.relationships+xml"/>
  <Override PartName="/ppt/notesSlides/_rels/notesSlide82.xml.rels" ContentType="application/vnd.openxmlformats-package.relationships+xml"/>
  <Override PartName="/ppt/notesSlides/_rels/notesSlide88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87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66.xml.rels" ContentType="application/vnd.openxmlformats-package.relationships+xml"/>
  <Override PartName="/ppt/notesSlides/_rels/notesSlide116.xml.rels" ContentType="application/vnd.openxmlformats-package.relationships+xml"/>
  <Override PartName="/ppt/notesSlides/_rels/notesSlide86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54.xml.rels" ContentType="application/vnd.openxmlformats-package.relationships+xml"/>
  <Override PartName="/ppt/notesSlides/_rels/notesSlide64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13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107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02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72.xml.rels" ContentType="application/vnd.openxmlformats-package.relationships+xml"/>
  <Override PartName="/ppt/notesSlides/_rels/notesSlide53.xml.rels" ContentType="application/vnd.openxmlformats-package.relationships+xml"/>
  <Override PartName="/ppt/notesSlides/_rels/notesSlide112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114.xml.rels" ContentType="application/vnd.openxmlformats-package.relationships+xml"/>
  <Override PartName="/ppt/notesSlides/_rels/notesSlide84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09.xml.rels" ContentType="application/vnd.openxmlformats-package.relationships+xml"/>
  <Override PartName="/ppt/notesSlides/_rels/notesSlide79.xml.rels" ContentType="application/vnd.openxmlformats-package.relationships+xml"/>
  <Override PartName="/ppt/notesSlides/_rels/notesSlide106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08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7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03.xml.rels" ContentType="application/vnd.openxmlformats-package.relationships+xml"/>
  <Override PartName="/ppt/notesSlides/_rels/notesSlide73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67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81.xml.rels" ContentType="application/vnd.openxmlformats-package.relationships+xml"/>
  <Override PartName="/ppt/notesSlides/_rels/notesSlide10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98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01.xml.rels" ContentType="application/vnd.openxmlformats-package.relationships+xml"/>
  <Override PartName="/ppt/notesSlides/_rels/notesSlide71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65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115.xml.rels" ContentType="application/vnd.openxmlformats-package.relationships+xml"/>
  <Override PartName="/ppt/notesSlides/_rels/notesSlide85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7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6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91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59.xml.rels" ContentType="application/vnd.openxmlformats-package.relationships+xml"/>
  <Override PartName="/ppt/notesSlides/_rels/notesSlide6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90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92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93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94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96.xml.rels" ContentType="application/vnd.openxmlformats-package.relationships+xml"/>
  <Override PartName="/ppt/notesSlides/_rels/notesSlide47.xml.rels" ContentType="application/vnd.openxmlformats-package.relationships+xml"/>
  <Override PartName="/ppt/notesSlides/_rels/notesSlide97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55.xml.rels" ContentType="application/vnd.openxmlformats-package.relationships+xml"/>
  <Override PartName="/ppt/notesSlides/_rels/notesSlide56.xml.rels" ContentType="application/vnd.openxmlformats-package.relationships+xml"/>
  <Override PartName="/ppt/notesSlides/_rels/notesSlide57.xml.rels" ContentType="application/vnd.openxmlformats-package.relationships+xml"/>
  <Override PartName="/ppt/notesSlides/_rels/notesSlide58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60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61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68.xml.rels" ContentType="application/vnd.openxmlformats-package.relationships+xml"/>
  <Override PartName="/ppt/notesSlides/_rels/notesSlide69.xml.rels" ContentType="application/vnd.openxmlformats-package.relationships+xml"/>
  <Override PartName="/ppt/notesSlides/_rels/notesSlide70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75.xml.rels" ContentType="application/vnd.openxmlformats-package.relationships+xml"/>
  <Override PartName="/ppt/notesSlides/_rels/notesSlide76.xml.rels" ContentType="application/vnd.openxmlformats-package.relationships+xml"/>
  <Override PartName="/ppt/notesSlides/_rels/notesSlide77.xml.rels" ContentType="application/vnd.openxmlformats-package.relationships+xml"/>
  <Override PartName="/ppt/notesSlides/_rels/notesSlide110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80.xml.rels" ContentType="application/vnd.openxmlformats-package.relationships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7.xml" ContentType="application/vnd.openxmlformats-officedocument.presentationml.notesSlide+xml"/>
  <Override PartName="/ppt/media/image221.png" ContentType="image/png"/>
  <Override PartName="/ppt/media/image220.png" ContentType="image/png"/>
  <Override PartName="/ppt/media/image211.png" ContentType="image/png"/>
  <Override PartName="/ppt/media/image210.png" ContentType="image/png"/>
  <Override PartName="/ppt/media/image201.png" ContentType="image/png"/>
  <Override PartName="/ppt/media/image200.png" ContentType="image/png"/>
  <Override PartName="/ppt/media/image193.png" ContentType="image/png"/>
  <Override PartName="/ppt/media/image192.png" ContentType="image/png"/>
  <Override PartName="/ppt/media/image191.png" ContentType="image/png"/>
  <Override PartName="/ppt/media/image190.png" ContentType="image/png"/>
  <Override PartName="/ppt/media/image187.png" ContentType="image/png"/>
  <Override PartName="/ppt/media/image186.png" ContentType="image/png"/>
  <Override PartName="/ppt/media/image185.png" ContentType="image/png"/>
  <Override PartName="/ppt/media/image184.png" ContentType="image/png"/>
  <Override PartName="/ppt/media/image183.png" ContentType="image/png"/>
  <Override PartName="/ppt/media/image182.png" ContentType="image/png"/>
  <Override PartName="/ppt/media/image181.png" ContentType="image/png"/>
  <Override PartName="/ppt/media/image180.png" ContentType="image/png"/>
  <Override PartName="/ppt/media/image177.png" ContentType="image/png"/>
  <Override PartName="/ppt/media/image176.png" ContentType="image/png"/>
  <Override PartName="/ppt/media/image175.png" ContentType="image/png"/>
  <Override PartName="/ppt/media/image174.png" ContentType="image/png"/>
  <Override PartName="/ppt/media/image173.png" ContentType="image/png"/>
  <Override PartName="/ppt/media/image224.png" ContentType="image/png"/>
  <Override PartName="/ppt/media/image172.png" ContentType="image/png"/>
  <Override PartName="/ppt/media/image223.png" ContentType="image/png"/>
  <Override PartName="/ppt/media/image171.png" ContentType="image/png"/>
  <Override PartName="/ppt/media/image222.png" ContentType="image/png"/>
  <Override PartName="/ppt/media/image170.png" ContentType="image/png"/>
  <Override PartName="/ppt/media/image219.png" ContentType="image/png"/>
  <Override PartName="/ppt/media/image167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169.png" ContentType="image/png"/>
  <Override PartName="/ppt/media/image71.png" ContentType="image/png"/>
  <Override PartName="/ppt/media/image168.png" ContentType="image/png"/>
  <Override PartName="/ppt/media/image70.png" ContentType="image/png"/>
  <Override PartName="/ppt/media/image54.png" ContentType="image/png"/>
  <Override PartName="/ppt/media/image215.png" ContentType="image/png"/>
  <Override PartName="/ppt/media/image163.png" ContentType="image/png"/>
  <Override PartName="/ppt/media/image78.png" ContentType="image/png"/>
  <Override PartName="/ppt/media/image53.png" ContentType="image/png"/>
  <Override PartName="/ppt/media/image214.png" ContentType="image/png"/>
  <Override PartName="/ppt/media/image162.png" ContentType="image/png"/>
  <Override PartName="/ppt/media/image77.png" ContentType="image/png"/>
  <Override PartName="/ppt/media/image52.png" ContentType="image/png"/>
  <Override PartName="/ppt/media/image213.png" ContentType="image/png"/>
  <Override PartName="/ppt/media/image161.png" ContentType="image/png"/>
  <Override PartName="/ppt/media/image76.png" ContentType="image/png"/>
  <Override PartName="/ppt/media/image212.png" ContentType="image/png"/>
  <Override PartName="/ppt/media/image160.png" ContentType="image/png"/>
  <Override PartName="/ppt/media/image75.png" ContentType="image/png"/>
  <Override PartName="/ppt/media/image48.gif" ContentType="image/gif"/>
  <Override PartName="/ppt/media/image44.png" ContentType="image/png"/>
  <Override PartName="/ppt/media/image205.png" ContentType="image/png"/>
  <Override PartName="/ppt/media/image153.png" ContentType="image/png"/>
  <Override PartName="/ppt/media/image43.png" ContentType="image/png"/>
  <Override PartName="/ppt/media/image204.png" ContentType="image/png"/>
  <Override PartName="/ppt/media/image152.png" ContentType="image/png"/>
  <Override PartName="/ppt/media/image42.png" ContentType="image/png"/>
  <Override PartName="/ppt/media/image203.png" ContentType="image/png"/>
  <Override PartName="/ppt/media/image151.png" ContentType="image/png"/>
  <Override PartName="/ppt/media/image202.png" ContentType="image/png"/>
  <Override PartName="/ppt/media/image150.png" ContentType="image/png"/>
  <Override PartName="/ppt/media/image39.png" ContentType="image/png"/>
  <Override PartName="/ppt/media/image50.png" ContentType="image/png"/>
  <Override PartName="/ppt/media/image148.png" ContentType="image/png"/>
  <Override PartName="/ppt/media/image14.png" ContentType="image/png"/>
  <Override PartName="/ppt/media/image123.png" ContentType="image/png"/>
  <Override PartName="/ppt/media/image38.png" ContentType="image/png"/>
  <Override PartName="/ppt/media/image147.png" ContentType="image/png"/>
  <Override PartName="/ppt/media/image13.png" ContentType="image/png"/>
  <Override PartName="/ppt/media/image122.png" ContentType="image/png"/>
  <Override PartName="/ppt/media/image37.png" ContentType="image/png"/>
  <Override PartName="/ppt/media/image146.png" ContentType="image/png"/>
  <Override PartName="/ppt/media/image12.png" ContentType="image/png"/>
  <Override PartName="/ppt/media/image121.png" ContentType="image/png"/>
  <Override PartName="/ppt/media/image16.png" ContentType="image/png"/>
  <Override PartName="/ppt/media/image125.png" ContentType="image/png"/>
  <Override PartName="/ppt/media/image15.png" ContentType="image/png"/>
  <Override PartName="/ppt/media/image124.png" ContentType="image/png"/>
  <Override PartName="/ppt/media/image17.png" ContentType="image/png"/>
  <Override PartName="/ppt/media/image126.png" ContentType="image/png"/>
  <Override PartName="/ppt/media/image18.png" ContentType="image/png"/>
  <Override PartName="/ppt/media/image127.png" ContentType="image/png"/>
  <Override PartName="/ppt/media/image19.png" ContentType="image/png"/>
  <Override PartName="/ppt/media/image45.png" ContentType="image/png"/>
  <Override PartName="/ppt/media/image206.png" ContentType="image/png"/>
  <Override PartName="/ppt/media/image154.png" ContentType="image/png"/>
  <Override PartName="/ppt/media/image46.png" ContentType="image/png"/>
  <Override PartName="/ppt/media/image207.png" ContentType="image/png"/>
  <Override PartName="/ppt/media/image155.png" ContentType="image/png"/>
  <Override PartName="/ppt/media/image130.png" ContentType="image/png"/>
  <Override PartName="/ppt/media/image47.png" ContentType="image/png"/>
  <Override PartName="/ppt/media/image22.png" ContentType="image/png"/>
  <Override PartName="/ppt/media/image131.png" ContentType="image/png"/>
  <Override PartName="/ppt/media/image23.png" ContentType="image/png"/>
  <Override PartName="/ppt/media/image132.png" ContentType="image/png"/>
  <Override PartName="/ppt/media/image49.png" ContentType="image/png"/>
  <Override PartName="/ppt/media/image24.png" ContentType="image/png"/>
  <Override PartName="/ppt/media/image133.png" ContentType="image/png"/>
  <Override PartName="/ppt/media/image25.png" ContentType="image/png"/>
  <Override PartName="/ppt/media/image134.png" ContentType="image/png"/>
  <Override PartName="/ppt/media/image26.png" ContentType="image/png"/>
  <Override PartName="/ppt/media/image135.png" ContentType="image/png"/>
  <Override PartName="/ppt/media/image110.jpeg" ContentType="image/jpeg"/>
  <Override PartName="/ppt/media/image136.png" ContentType="image/png"/>
  <Override PartName="/ppt/media/image28.png" ContentType="image/png"/>
  <Override PartName="/ppt/media/image137.png" ContentType="image/png"/>
  <Override PartName="/ppt/media/image29.png" ContentType="image/png"/>
  <Override PartName="/ppt/media/image40.png" ContentType="image/png"/>
  <Override PartName="/ppt/media/image138.png" ContentType="image/png"/>
  <Override PartName="/ppt/media/image55.png" ContentType="image/png"/>
  <Override PartName="/ppt/media/image216.png" ContentType="image/png"/>
  <Override PartName="/ppt/media/image164.png" ContentType="image/png"/>
  <Override PartName="/ppt/media/image128.png" ContentType="image/png"/>
  <Override PartName="/ppt/media/image30.png" ContentType="image/png"/>
  <Override PartName="/ppt/media/image56.png" ContentType="image/png"/>
  <Override PartName="/ppt/media/image217.png" ContentType="image/png"/>
  <Override PartName="/ppt/media/image165.png" ContentType="image/png"/>
  <Override PartName="/ppt/media/image140.png" ContentType="image/png"/>
  <Override PartName="/ppt/media/image57.png" ContentType="image/png"/>
  <Override PartName="/ppt/media/image218.png" ContentType="image/png"/>
  <Override PartName="/ppt/media/image166.png" ContentType="image/png"/>
  <Override PartName="/ppt/media/image32.png" ContentType="image/png"/>
  <Override PartName="/ppt/media/image141.png" ContentType="image/png"/>
  <Override PartName="/ppt/media/image58.png" ContentType="image/png"/>
  <Override PartName="/ppt/media/image33.png" ContentType="image/png"/>
  <Override PartName="/ppt/media/image142.png" ContentType="image/png"/>
  <Override PartName="/ppt/media/image59.png" ContentType="image/png"/>
  <Override PartName="/ppt/media/image34.png" ContentType="image/png"/>
  <Override PartName="/ppt/media/image143.png" ContentType="image/png"/>
  <Override PartName="/ppt/media/image99.gif" ContentType="image/gif"/>
  <Override PartName="/ppt/media/image35.png" ContentType="image/png"/>
  <Override PartName="/ppt/media/image144.png" ContentType="image/png"/>
  <Override PartName="/ppt/media/image120.png" ContentType="image/png"/>
  <Override PartName="/ppt/media/image36.png" ContentType="image/png"/>
  <Override PartName="/ppt/media/image145.png" ContentType="image/png"/>
  <Override PartName="/ppt/media/image9.png" ContentType="image/png"/>
  <Override PartName="/ppt/media/image10.png" ContentType="image/png"/>
  <Override PartName="/ppt/media/image108.png" ContentType="image/png"/>
  <Override PartName="/ppt/media/image8.png" ContentType="image/png"/>
  <Override PartName="/ppt/media/image89.png" ContentType="image/png"/>
  <Override PartName="/ppt/media/image62.png" ContentType="image/png"/>
  <Override PartName="/ppt/media/image69.png" ContentType="image/png"/>
  <Override PartName="/ppt/media/image7.png" ContentType="image/png"/>
  <Override PartName="/ppt/media/image88.png" ContentType="image/png"/>
  <Override PartName="/ppt/media/image106.png" ContentType="image/png"/>
  <Override PartName="/ppt/media/image64.png" ContentType="image/png"/>
  <Override PartName="/ppt/media/image2.png" ContentType="image/png"/>
  <Override PartName="/ppt/media/image83.png" ContentType="image/png"/>
  <Override PartName="/ppt/media/image195.png" ContentType="image/png"/>
  <Override PartName="/ppt/media/image101.png" ContentType="image/png"/>
  <Override PartName="/ppt/media/image63.png" ContentType="image/png"/>
  <Override PartName="/ppt/media/image1.png" ContentType="image/png"/>
  <Override PartName="/ppt/media/image82.png" ContentType="image/png"/>
  <Override PartName="/ppt/media/image194.png" ContentType="image/png"/>
  <Override PartName="/ppt/media/image100.png" ContentType="image/png"/>
  <Override PartName="/ppt/media/image65.png" ContentType="image/png"/>
  <Override PartName="/ppt/media/image3.png" ContentType="image/png"/>
  <Override PartName="/ppt/media/image84.png" ContentType="image/png"/>
  <Override PartName="/ppt/media/image196.png" ContentType="image/png"/>
  <Override PartName="/ppt/media/image102.png" ContentType="image/png"/>
  <Override PartName="/ppt/media/image66.png" ContentType="image/png"/>
  <Override PartName="/ppt/media/image4.png" ContentType="image/png"/>
  <Override PartName="/ppt/media/image85.png" ContentType="image/png"/>
  <Override PartName="/ppt/media/image197.png" ContentType="image/png"/>
  <Override PartName="/ppt/media/image103.png" ContentType="image/png"/>
  <Override PartName="/ppt/media/image158.png" ContentType="image/png"/>
  <Override PartName="/ppt/media/image60.png" ContentType="image/png"/>
  <Override PartName="/ppt/media/image67.png" ContentType="image/png"/>
  <Override PartName="/ppt/media/image5.png" ContentType="image/png"/>
  <Override PartName="/ppt/media/image86.png" ContentType="image/png"/>
  <Override PartName="/ppt/media/image198.png" ContentType="image/png"/>
  <Override PartName="/ppt/media/image104.png" ContentType="image/png"/>
  <Override PartName="/ppt/media/image68.png" ContentType="image/png"/>
  <Override PartName="/ppt/media/image6.png" ContentType="image/png"/>
  <Override PartName="/ppt/media/image87.png" ContentType="image/png"/>
  <Override PartName="/ppt/media/image199.png" ContentType="image/png"/>
  <Override PartName="/ppt/media/image105.png" ContentType="image/png"/>
  <Override PartName="/ppt/media/image79.png" ContentType="image/png"/>
  <Override PartName="/ppt/media/image178.png" ContentType="image/png"/>
  <Override PartName="/ppt/media/image80.png" ContentType="image/png"/>
  <Override PartName="/ppt/media/image179.png" ContentType="image/png"/>
  <Override PartName="/ppt/media/image81.png" ContentType="image/png"/>
  <Override PartName="/ppt/media/image188.png" ContentType="image/png"/>
  <Override PartName="/ppt/media/image90.png" ContentType="image/png"/>
  <Override PartName="/ppt/media/image189.png" ContentType="image/png"/>
  <Override PartName="/ppt/media/image91.png" ContentType="image/png"/>
  <Override PartName="/ppt/media/image27.png" ContentType="image/png"/>
  <Override PartName="/ppt/media/image107.gif" ContentType="image/gif"/>
  <Override PartName="/ppt/media/image92.png" ContentType="image/png"/>
  <Override PartName="/ppt/media/image93.png" ContentType="image/png"/>
  <Override PartName="/ppt/media/image111.png" ContentType="image/png"/>
  <Override PartName="/ppt/media/image94.png" ContentType="image/png"/>
  <Override PartName="/ppt/media/image95.png" ContentType="image/png"/>
  <Override PartName="/ppt/media/image208.png" ContentType="image/png"/>
  <Override PartName="/ppt/media/image156.png" ContentType="image/png"/>
  <Override PartName="/ppt/media/image112.jpeg" ContentType="image/jpeg"/>
  <Override PartName="/ppt/media/image113.png" ContentType="image/png"/>
  <Override PartName="/ppt/media/image96.png" ContentType="image/png"/>
  <Override PartName="/ppt/media/image114.png" ContentType="image/png"/>
  <Override PartName="/ppt/media/image97.png" ContentType="image/png"/>
  <Override PartName="/ppt/media/image115.png" ContentType="image/png"/>
  <Override PartName="/ppt/media/image98.png" ContentType="image/png"/>
  <Override PartName="/ppt/media/image116.png" ContentType="image/png"/>
  <Override PartName="/ppt/media/image11.png" ContentType="image/png"/>
  <Override PartName="/ppt/media/image109.png" ContentType="image/png"/>
  <Override PartName="/ppt/media/image117.png" ContentType="image/png"/>
  <Override PartName="/ppt/media/image20.png" ContentType="image/png"/>
  <Override PartName="/ppt/media/image118.png" ContentType="image/png"/>
  <Override PartName="/ppt/media/image21.png" ContentType="image/png"/>
  <Override PartName="/ppt/media/image119.png" ContentType="image/png"/>
  <Override PartName="/ppt/media/image31.png" ContentType="image/png"/>
  <Override PartName="/ppt/media/image129.png" ContentType="image/png"/>
  <Override PartName="/ppt/media/image41.png" ContentType="image/png"/>
  <Override PartName="/ppt/media/image139.png" ContentType="image/png"/>
  <Override PartName="/ppt/media/image51.png" ContentType="image/png"/>
  <Override PartName="/ppt/media/image149.png" ContentType="image/png"/>
  <Override PartName="/ppt/media/image209.png" ContentType="image/png"/>
  <Override PartName="/ppt/media/image157.png" ContentType="image/png"/>
  <Override PartName="/ppt/media/image61.png" ContentType="image/png"/>
  <Override PartName="/ppt/media/image159.png" ContentType="image/pn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22.xml" ContentType="application/vnd.openxmlformats-officedocument.presentationml.slide+xml"/>
  <Override PartName="/ppt/slides/slide119.xml" ContentType="application/vnd.openxmlformats-officedocument.presentationml.slide+xml"/>
  <Override PartName="/ppt/slides/slide118.xml" ContentType="application/vnd.openxmlformats-officedocument.presentationml.slide+xml"/>
  <Override PartName="/ppt/slides/slide117.xml" ContentType="application/vnd.openxmlformats-officedocument.presentationml.slide+xml"/>
  <Override PartName="/ppt/slides/slide116.xml" ContentType="application/vnd.openxmlformats-officedocument.presentationml.slide+xml"/>
  <Override PartName="/ppt/slides/slide115.xml" ContentType="application/vnd.openxmlformats-officedocument.presentationml.slide+xml"/>
  <Override PartName="/ppt/slides/slide114.xml" ContentType="application/vnd.openxmlformats-officedocument.presentationml.slide+xml"/>
  <Override PartName="/ppt/slides/slide113.xml" ContentType="application/vnd.openxmlformats-officedocument.presentationml.slide+xml"/>
  <Override PartName="/ppt/slides/slide112.xml" ContentType="application/vnd.openxmlformats-officedocument.presentationml.slide+xml"/>
  <Override PartName="/ppt/slides/slide107.xml" ContentType="application/vnd.openxmlformats-officedocument.presentationml.slide+xml"/>
  <Override PartName="/ppt/slides/slide106.xml" ContentType="application/vnd.openxmlformats-officedocument.presentationml.slide+xml"/>
  <Override PartName="/ppt/slides/slide105.xml" ContentType="application/vnd.openxmlformats-officedocument.presentationml.slide+xml"/>
  <Override PartName="/ppt/slides/slide104.xml" ContentType="application/vnd.openxmlformats-officedocument.presentationml.slide+xml"/>
  <Override PartName="/ppt/slides/slide103.xml" ContentType="application/vnd.openxmlformats-officedocument.presentationml.slide+xml"/>
  <Override PartName="/ppt/slides/slide102.xml" ContentType="application/vnd.openxmlformats-officedocument.presentationml.slide+xml"/>
  <Override PartName="/ppt/slides/slide99.xml" ContentType="application/vnd.openxmlformats-officedocument.presentationml.slide+xml"/>
  <Override PartName="/ppt/slides/slide98.xml" ContentType="application/vnd.openxmlformats-officedocument.presentationml.slide+xml"/>
  <Override PartName="/ppt/slides/slide97.xml" ContentType="application/vnd.openxmlformats-officedocument.presentationml.slide+xml"/>
  <Override PartName="/ppt/slides/slide96.xml" ContentType="application/vnd.openxmlformats-officedocument.presentationml.slide+xml"/>
  <Override PartName="/ppt/slides/slide95.xml" ContentType="application/vnd.openxmlformats-officedocument.presentationml.slide+xml"/>
  <Override PartName="/ppt/slides/slide94.xml" ContentType="application/vnd.openxmlformats-officedocument.presentationml.slide+xml"/>
  <Override PartName="/ppt/slides/slide93.xml" ContentType="application/vnd.openxmlformats-officedocument.presentationml.slide+xml"/>
  <Override PartName="/ppt/slides/slide92.xml" ContentType="application/vnd.openxmlformats-officedocument.presentationml.slide+xml"/>
  <Override PartName="/ppt/slides/slide91.xml" ContentType="application/vnd.openxmlformats-officedocument.presentationml.slide+xml"/>
  <Override PartName="/ppt/slides/slide90.xml" ContentType="application/vnd.openxmlformats-officedocument.presentationml.slide+xml"/>
  <Override PartName="/ppt/slides/slide89.xml" ContentType="application/vnd.openxmlformats-officedocument.presentationml.slide+xml"/>
  <Override PartName="/ppt/slides/slide88.xml" ContentType="application/vnd.openxmlformats-officedocument.presentationml.slide+xml"/>
  <Override PartName="/ppt/slides/slide87.xml" ContentType="application/vnd.openxmlformats-officedocument.presentationml.slide+xml"/>
  <Override PartName="/ppt/slides/slide86.xml" ContentType="application/vnd.openxmlformats-officedocument.presentationml.slide+xml"/>
  <Override PartName="/ppt/slides/slide85.xml" ContentType="application/vnd.openxmlformats-officedocument.presentationml.slide+xml"/>
  <Override PartName="/ppt/slides/slide84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80.xml" ContentType="application/vnd.openxmlformats-officedocument.presentationml.slide+xml"/>
  <Override PartName="/ppt/slides/slide121.xml" ContentType="application/vnd.openxmlformats-officedocument.presentationml.slide+xml"/>
  <Override PartName="/ppt/slides/slide79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6.xml" ContentType="application/vnd.openxmlformats-officedocument.presentationml.slide+xml"/>
  <Override PartName="/ppt/slides/slide108.xml" ContentType="application/vnd.openxmlformats-officedocument.presentationml.slide+xml"/>
  <Override PartName="/ppt/slides/slide1.xml" ContentType="application/vnd.openxmlformats-officedocument.presentationml.slide+xml"/>
  <Override PartName="/ppt/slides/slide39.xml" ContentType="application/vnd.openxmlformats-officedocument.presentationml.slide+xml"/>
  <Override PartName="/ppt/slides/slide109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9.xml" ContentType="application/vnd.openxmlformats-officedocument.presentationml.slide+xml"/>
  <Override PartName="/ppt/slides/slide36.xml" ContentType="application/vnd.openxmlformats-officedocument.presentationml.slide+xml"/>
  <Override PartName="/ppt/slides/slide5.xml" ContentType="application/vnd.openxmlformats-officedocument.presentationml.slide+xml"/>
  <Override PartName="/ppt/slides/slide11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10.xml" ContentType="application/vnd.openxmlformats-officedocument.presentationml.slide+xml"/>
  <Override PartName="/ppt/slides/slide34.xml" ContentType="application/vnd.openxmlformats-officedocument.presentationml.slide+xml"/>
  <Override PartName="/ppt/slides/slide101.xml" ContentType="application/vnd.openxmlformats-officedocument.presentationml.slide+xml"/>
  <Override PartName="/ppt/slides/slide59.xml" ContentType="application/vnd.openxmlformats-officedocument.presentationml.slide+xml"/>
  <Override PartName="/ppt/slides/slide33.xml" ContentType="application/vnd.openxmlformats-officedocument.presentationml.slide+xml"/>
  <Override PartName="/ppt/slides/slide100.xml" ContentType="application/vnd.openxmlformats-officedocument.presentationml.slide+xml"/>
  <Override PartName="/ppt/slides/slide58.xml" ContentType="application/vnd.openxmlformats-officedocument.presentationml.slide+xml"/>
  <Override PartName="/ppt/slides/slide32.xml" ContentType="application/vnd.openxmlformats-officedocument.presentationml.slide+xml"/>
  <Override PartName="/ppt/slides/slide57.xml" ContentType="application/vnd.openxmlformats-officedocument.presentationml.slide+xml"/>
  <Override PartName="/ppt/slides/slide31.xml" ContentType="application/vnd.openxmlformats-officedocument.presentationml.slide+xml"/>
  <Override PartName="/ppt/slides/slide56.xml" ContentType="application/vnd.openxmlformats-officedocument.presentationml.slide+xml"/>
  <Override PartName="/ppt/slides/slide30.xml" ContentType="application/vnd.openxmlformats-officedocument.presentationml.slide+xml"/>
  <Override PartName="/ppt/slides/slide55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49.xml" ContentType="application/vnd.openxmlformats-officedocument.presentationml.slide+xml"/>
  <Override PartName="/ppt/slides/slide23.xml" ContentType="application/vnd.openxmlformats-officedocument.presentationml.slide+xml"/>
  <Override PartName="/ppt/slides/slide48.xml" ContentType="application/vnd.openxmlformats-officedocument.presentationml.slide+xml"/>
  <Override PartName="/ppt/slides/slide22.xml" ContentType="application/vnd.openxmlformats-officedocument.presentationml.slide+xml"/>
  <Override PartName="/ppt/slides/slide47.xml" ContentType="application/vnd.openxmlformats-officedocument.presentationml.slide+xml"/>
  <Override PartName="/ppt/slides/slide21.xml" ContentType="application/vnd.openxmlformats-officedocument.presentationml.slide+xml"/>
  <Override PartName="/ppt/slides/_rels/slide122.xml.rels" ContentType="application/vnd.openxmlformats-package.relationships+xml"/>
  <Override PartName="/ppt/slides/_rels/slide121.xml.rels" ContentType="application/vnd.openxmlformats-package.relationships+xml"/>
  <Override PartName="/ppt/slides/_rels/slide120.xml.rels" ContentType="application/vnd.openxmlformats-package.relationships+xml"/>
  <Override PartName="/ppt/slides/_rels/slide119.xml.rels" ContentType="application/vnd.openxmlformats-package.relationships+xml"/>
  <Override PartName="/ppt/slides/_rels/slide118.xml.rels" ContentType="application/vnd.openxmlformats-package.relationships+xml"/>
  <Override PartName="/ppt/slides/_rels/slide109.xml.rels" ContentType="application/vnd.openxmlformats-package.relationships+xml"/>
  <Override PartName="/ppt/slides/_rels/slide108.xml.rels" ContentType="application/vnd.openxmlformats-package.relationships+xml"/>
  <Override PartName="/ppt/slides/_rels/slide107.xml.rels" ContentType="application/vnd.openxmlformats-package.relationships+xml"/>
  <Override PartName="/ppt/slides/_rels/slide106.xml.rels" ContentType="application/vnd.openxmlformats-package.relationships+xml"/>
  <Override PartName="/ppt/slides/_rels/slide99.xml.rels" ContentType="application/vnd.openxmlformats-package.relationships+xml"/>
  <Override PartName="/ppt/slides/_rels/slide95.xml.rels" ContentType="application/vnd.openxmlformats-package.relationships+xml"/>
  <Override PartName="/ppt/slides/_rels/slide116.xml.rels" ContentType="application/vnd.openxmlformats-package.relationships+xml"/>
  <Override PartName="/ppt/slides/_rels/slide89.xml.rels" ContentType="application/vnd.openxmlformats-package.relationships+xml"/>
  <Override PartName="/ppt/slides/_rels/slide82.xml.rels" ContentType="application/vnd.openxmlformats-package.relationships+xml"/>
  <Override PartName="/ppt/slides/_rels/slide79.xml.rels" ContentType="application/vnd.openxmlformats-package.relationships+xml"/>
  <Override PartName="/ppt/slides/_rels/slide10.xml.rels" ContentType="application/vnd.openxmlformats-package.relationships+xml"/>
  <Override PartName="/ppt/slides/_rels/slide81.xml.rels" ContentType="application/vnd.openxmlformats-package.relationships+xml"/>
  <Override PartName="/ppt/slides/_rels/slide32.xml.rels" ContentType="application/vnd.openxmlformats-package.relationships+xml"/>
  <Override PartName="/ppt/slides/_rels/slide27.xml.rels" ContentType="application/vnd.openxmlformats-package.relationships+xml"/>
  <Override PartName="/ppt/slides/_rels/slide80.xml.rels" ContentType="application/vnd.openxmlformats-package.relationships+xml"/>
  <Override PartName="/ppt/slides/_rels/slide31.xml.rels" ContentType="application/vnd.openxmlformats-package.relationships+xml"/>
  <Override PartName="/ppt/slides/_rels/slide29.xml.rels" ContentType="application/vnd.openxmlformats-package.relationships+xml"/>
  <Override PartName="/ppt/slides/_rels/slide78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77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96.xml.rels" ContentType="application/vnd.openxmlformats-package.relationships+xml"/>
  <Override PartName="/ppt/slides/_rels/slide47.xml.rels" ContentType="application/vnd.openxmlformats-package.relationships+xml"/>
  <Override PartName="/ppt/slides/_rels/slide46.xml.rels" ContentType="application/vnd.openxmlformats-package.relationships+xml"/>
  <Override PartName="/ppt/slides/_rels/slide102.xml.rels" ContentType="application/vnd.openxmlformats-package.relationships+xml"/>
  <Override PartName="/ppt/slides/_rels/slide26.xml.rels" ContentType="application/vnd.openxmlformats-package.relationships+xml"/>
  <Override PartName="/ppt/slides/_rels/slide75.xml.rels" ContentType="application/vnd.openxmlformats-package.relationships+xml"/>
  <Override PartName="/ppt/slides/_rels/slide112.xml.rels" ContentType="application/vnd.openxmlformats-package.relationships+xml"/>
  <Override PartName="/ppt/slides/_rels/slide85.xml.rels" ContentType="application/vnd.openxmlformats-package.relationships+xml"/>
  <Override PartName="/ppt/slides/_rels/slide36.xml.rels" ContentType="application/vnd.openxmlformats-package.relationships+xml"/>
  <Override PartName="/ppt/slides/_rels/slide5.xml.rels" ContentType="application/vnd.openxmlformats-package.relationships+xml"/>
  <Override PartName="/ppt/slides/_rels/slide101.xml.rels" ContentType="application/vnd.openxmlformats-package.relationships+xml"/>
  <Override PartName="/ppt/slides/_rels/slide25.xml.rels" ContentType="application/vnd.openxmlformats-package.relationships+xml"/>
  <Override PartName="/ppt/slides/_rels/slide74.xml.rels" ContentType="application/vnd.openxmlformats-package.relationships+xml"/>
  <Override PartName="/ppt/slides/_rels/slide111.xml.rels" ContentType="application/vnd.openxmlformats-package.relationships+xml"/>
  <Override PartName="/ppt/slides/_rels/slide84.xml.rels" ContentType="application/vnd.openxmlformats-package.relationships+xml"/>
  <Override PartName="/ppt/slides/_rels/slide35.xml.rels" ContentType="application/vnd.openxmlformats-package.relationships+xml"/>
  <Override PartName="/ppt/slides/_rels/slide70.xml.rels" ContentType="application/vnd.openxmlformats-package.relationships+xml"/>
  <Override PartName="/ppt/slides/_rels/slide4.xml.rels" ContentType="application/vnd.openxmlformats-package.relationships+xml"/>
  <Override PartName="/ppt/slides/_rels/slide94.xml.rels" ContentType="application/vnd.openxmlformats-package.relationships+xml"/>
  <Override PartName="/ppt/slides/_rels/slide45.xml.rels" ContentType="application/vnd.openxmlformats-package.relationships+xml"/>
  <Override PartName="/ppt/slides/_rels/slide100.xml.rels" ContentType="application/vnd.openxmlformats-package.relationships+xml"/>
  <Override PartName="/ppt/slides/_rels/slide24.xml.rels" ContentType="application/vnd.openxmlformats-package.relationships+xml"/>
  <Override PartName="/ppt/slides/_rels/slide73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110.xml.rels" ContentType="application/vnd.openxmlformats-package.relationships+xml"/>
  <Override PartName="/ppt/slides/_rels/slide83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103.xml.rels" ContentType="application/vnd.openxmlformats-package.relationships+xml"/>
  <Override PartName="/ppt/slides/_rels/slide76.xml.rels" ContentType="application/vnd.openxmlformats-package.relationships+xml"/>
  <Override PartName="/ppt/slides/_rels/slide8.xml.rels" ContentType="application/vnd.openxmlformats-package.relationships+xml"/>
  <Override PartName="/ppt/slides/_rels/slide60.xml.rels" ContentType="application/vnd.openxmlformats-package.relationships+xml"/>
  <Override PartName="/ppt/slides/_rels/slide11.xml.rels" ContentType="application/vnd.openxmlformats-package.relationships+xml"/>
  <Override PartName="/ppt/slides/_rels/slide58.xml.rels" ContentType="application/vnd.openxmlformats-package.relationships+xml"/>
  <Override PartName="/ppt/slides/_rels/slide59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13.xml.rels" ContentType="application/vnd.openxmlformats-package.relationships+xml"/>
  <Override PartName="/ppt/slides/_rels/slide86.xml.rels" ContentType="application/vnd.openxmlformats-package.relationships+xml"/>
  <Override PartName="/ppt/slides/_rels/slide37.xml.rels" ContentType="application/vnd.openxmlformats-package.relationships+xml"/>
  <Override PartName="/ppt/slides/_rels/slide114.xml.rels" ContentType="application/vnd.openxmlformats-package.relationships+xml"/>
  <Override PartName="/ppt/slides/_rels/slide87.xml.rels" ContentType="application/vnd.openxmlformats-package.relationships+xml"/>
  <Override PartName="/ppt/slides/_rels/slide38.xml.rels" ContentType="application/vnd.openxmlformats-package.relationships+xml"/>
  <Override PartName="/ppt/slides/_rels/slide115.xml.rels" ContentType="application/vnd.openxmlformats-package.relationships+xml"/>
  <Override PartName="/ppt/slides/_rels/slide8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90.xml.rels" ContentType="application/vnd.openxmlformats-package.relationships+xml"/>
  <Override PartName="/ppt/slides/_rels/slide41.xml.rels" ContentType="application/vnd.openxmlformats-package.relationships+xml"/>
  <Override PartName="/ppt/slides/_rels/slide91.xml.rels" ContentType="application/vnd.openxmlformats-package.relationships+xml"/>
  <Override PartName="/ppt/slides/_rels/slide42.xml.rels" ContentType="application/vnd.openxmlformats-package.relationships+xml"/>
  <Override PartName="/ppt/slides/_rels/slide92.xml.rels" ContentType="application/vnd.openxmlformats-package.relationships+xml"/>
  <Override PartName="/ppt/slides/_rels/slide43.xml.rels" ContentType="application/vnd.openxmlformats-package.relationships+xml"/>
  <Override PartName="/ppt/slides/_rels/slide22.xml.rels" ContentType="application/vnd.openxmlformats-package.relationships+xml"/>
  <Override PartName="/ppt/slides/_rels/slide71.xml.rels" ContentType="application/vnd.openxmlformats-package.relationships+xml"/>
  <Override PartName="/ppt/slides/_rels/slide93.xml.rels" ContentType="application/vnd.openxmlformats-package.relationships+xml"/>
  <Override PartName="/ppt/slides/_rels/slide44.xml.rels" ContentType="application/vnd.openxmlformats-package.relationships+xml"/>
  <Override PartName="/ppt/slides/_rels/slide23.xml.rels" ContentType="application/vnd.openxmlformats-package.relationships+xml"/>
  <Override PartName="/ppt/slides/_rels/slide72.xml.rels" ContentType="application/vnd.openxmlformats-package.relationships+xml"/>
  <Override PartName="/ppt/slides/_rels/slide97.xml.rels" ContentType="application/vnd.openxmlformats-package.relationships+xml"/>
  <Override PartName="/ppt/slides/_rels/slide48.xml.rels" ContentType="application/vnd.openxmlformats-package.relationships+xml"/>
  <Override PartName="/ppt/slides/_rels/slide98.xml.rels" ContentType="application/vnd.openxmlformats-package.relationships+xml"/>
  <Override PartName="/ppt/slides/_rels/slide49.xml.rels" ContentType="application/vnd.openxmlformats-package.relationships+xml"/>
  <Override PartName="/ppt/slides/_rels/slide6.xml.rels" ContentType="application/vnd.openxmlformats-package.relationships+xml"/>
  <Override PartName="/ppt/slides/_rels/slide50.xml.rels" ContentType="application/vnd.openxmlformats-package.relationships+xml"/>
  <Override PartName="/ppt/slides/_rels/slide117.xml.rels" ContentType="application/vnd.openxmlformats-package.relationships+xml"/>
  <Override PartName="/ppt/slides/_rels/slide69.xml.rels" ContentType="application/vnd.openxmlformats-package.relationships+xml"/>
  <Override PartName="/ppt/slides/_rels/slide7.xml.rels" ContentType="application/vnd.openxmlformats-package.relationships+xml"/>
  <Override PartName="/ppt/slides/_rels/slide51.xml.rels" ContentType="application/vnd.openxmlformats-package.relationships+xml"/>
  <Override PartName="/ppt/slides/_rels/slide52.xml.rels" ContentType="application/vnd.openxmlformats-package.relationships+xml"/>
  <Override PartName="/ppt/slides/_rels/slide53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104.xml.rels" ContentType="application/vnd.openxmlformats-package.relationships+xml"/>
  <Override PartName="/ppt/slides/_rels/slide56.xml.rels" ContentType="application/vnd.openxmlformats-package.relationships+xml"/>
  <Override PartName="/ppt/slides/_rels/slide105.xml.rels" ContentType="application/vnd.openxmlformats-package.relationships+xml"/>
  <Override PartName="/ppt/slides/_rels/slide57.xml.rels" ContentType="application/vnd.openxmlformats-package.relationships+xml"/>
  <Override PartName="/ppt/slides/_rels/slide12.xml.rels" ContentType="application/vnd.openxmlformats-package.relationships+xml"/>
  <Override PartName="/ppt/slides/_rels/slide61.xml.rels" ContentType="application/vnd.openxmlformats-package.relationships+xml"/>
  <Override PartName="/ppt/slides/_rels/slide13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16.xml.rels" ContentType="application/vnd.openxmlformats-package.relationships+xml"/>
  <Override PartName="/ppt/slides/_rels/slide65.xml.rels" ContentType="application/vnd.openxmlformats-package.relationships+xml"/>
  <Override PartName="/ppt/slides/_rels/slide17.xml.rels" ContentType="application/vnd.openxmlformats-package.relationships+xml"/>
  <Override PartName="/ppt/slides/_rels/slide66.xml.rels" ContentType="application/vnd.openxmlformats-package.relationships+xml"/>
  <Override PartName="/ppt/slides/_rels/slide18.xml.rels" ContentType="application/vnd.openxmlformats-package.relationships+xml"/>
  <Override PartName="/ppt/slides/_rels/slide67.xml.rels" ContentType="application/vnd.openxmlformats-package.relationships+xml"/>
  <Override PartName="/ppt/slides/_rels/slide19.xml.rels" ContentType="application/vnd.openxmlformats-package.relationships+xml"/>
  <Override PartName="/ppt/slides/_rels/slide68.xml.rels" ContentType="application/vnd.openxmlformats-package.relationships+xml"/>
  <Override PartName="/ppt/slides/slide46.xml" ContentType="application/vnd.openxmlformats-officedocument.presentationml.slide+xml"/>
  <Override PartName="/ppt/slides/slide20.xml" ContentType="application/vnd.openxmlformats-officedocument.presentationml.slide+xml"/>
  <Override PartName="/ppt/slides/slide45.xml" ContentType="application/vnd.openxmlformats-officedocument.presentationml.slide+xml"/>
  <Override PartName="/ppt/slides/slide6.xml" ContentType="application/vnd.openxmlformats-officedocument.presentationml.slide+xml"/>
  <Override PartName="/ppt/slides/slide12.xml" ContentType="application/vnd.openxmlformats-officedocument.presentationml.slide+xml"/>
  <Override PartName="/ppt/slides/slide37.xml" ContentType="application/vnd.openxmlformats-officedocument.presentationml.slide+xml"/>
  <Override PartName="/ppt/slides/slide7.xml" ContentType="application/vnd.openxmlformats-officedocument.presentationml.slide+xml"/>
  <Override PartName="/ppt/slides/slide13.xml" ContentType="application/vnd.openxmlformats-officedocument.presentationml.slide+xml"/>
  <Override PartName="/ppt/slides/slide38.xml" ContentType="application/vnd.openxmlformats-officedocument.presentationml.slide+xml"/>
  <Override PartName="/ppt/slides/slide40.xml" ContentType="application/vnd.openxmlformats-officedocument.presentationml.slide+xml"/>
  <Override PartName="/ppt/slides/slide65.xml" ContentType="application/vnd.openxmlformats-officedocument.presentationml.slide+xml"/>
  <Override PartName="/ppt/slides/slide41.xml" ContentType="application/vnd.openxmlformats-officedocument.presentationml.slide+xml"/>
  <Override PartName="/ppt/slides/slide66.xml" ContentType="application/vnd.openxmlformats-officedocument.presentationml.slide+xml"/>
  <Override PartName="/ppt/slides/slide42.xml" ContentType="application/vnd.openxmlformats-officedocument.presentationml.slide+xml"/>
  <Override PartName="/ppt/slides/slide67.xml" ContentType="application/vnd.openxmlformats-officedocument.presentationml.slide+xml"/>
  <Override PartName="/ppt/slides/slide43.xml" ContentType="application/vnd.openxmlformats-officedocument.presentationml.slide+xml"/>
  <Override PartName="/ppt/slides/slide110.xml" ContentType="application/vnd.openxmlformats-officedocument.presentationml.slide+xml"/>
  <Override PartName="/ppt/slides/slide68.xml" ContentType="application/vnd.openxmlformats-officedocument.presentationml.slide+xml"/>
  <Override PartName="/ppt/slides/slide44.xml" ContentType="application/vnd.openxmlformats-officedocument.presentationml.slide+xml"/>
  <Override PartName="/ppt/slides/slide111.xml" ContentType="application/vnd.openxmlformats-officedocument.presentationml.slide+xml"/>
  <Override PartName="/ppt/slides/slide69.xml" ContentType="application/vnd.openxmlformats-officedocument.presentationml.slide+xml"/>
  <Override PartName="/ppt/slides/slide50.xml" ContentType="application/vnd.openxmlformats-officedocument.presentationml.slide+xml"/>
  <Override PartName="/ppt/slides/slide75.xml" ContentType="application/vnd.openxmlformats-officedocument.presentationml.slide+xml"/>
  <Override PartName="/ppt/slides/slide51.xml" ContentType="application/vnd.openxmlformats-officedocument.presentationml.slide+xml"/>
  <Override PartName="/ppt/slides/slide76.xml" ContentType="application/vnd.openxmlformats-officedocument.presentationml.slide+xml"/>
  <Override PartName="/ppt/slides/slide52.xml" ContentType="application/vnd.openxmlformats-officedocument.presentationml.slide+xml"/>
  <Override PartName="/ppt/slides/slide77.xml" ContentType="application/vnd.openxmlformats-officedocument.presentationml.slide+xml"/>
  <Override PartName="/ppt/slides/slide53.xml" ContentType="application/vnd.openxmlformats-officedocument.presentationml.slide+xml"/>
  <Override PartName="/ppt/slides/slide120.xml" ContentType="application/vnd.openxmlformats-officedocument.presentationml.slide+xml"/>
  <Override PartName="/ppt/slides/slide78.xml" ContentType="application/vnd.openxmlformats-officedocument.presentationml.slide+xml"/>
  <Override PartName="/ppt/slides/slide54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latin typeface="Arial"/>
              </a:rPr>
              <a:t>Click to edit the notes format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1400" spc="-1" strike="noStrike">
                <a:latin typeface="Times New Roman"/>
              </a:rPr>
              <a:t> 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fr-FR" sz="1400" spc="-1" strike="noStrike">
                <a:latin typeface="Times New Roman"/>
              </a:rPr>
              <a:t> 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fr-FR" sz="1400" spc="-1" strike="noStrike">
                <a:latin typeface="Times New Roman"/>
              </a:rPr>
              <a:t> 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CCE9B9C4-C0CE-490F-B852-9604E4EE8322}" type="slidenum">
              <a:rPr b="0" lang="fr-FR" sz="1400" spc="-1" strike="noStrike">
                <a:latin typeface="Times New Roman"/>
              </a:rPr>
              <a:t>1</a:t>
            </a:fld>
            <a:endParaRPr b="0" lang="fr-F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0.xml.rels><?xml version="1.0" encoding="UTF-8"?>
<Relationships xmlns="http://schemas.openxmlformats.org/package/2006/relationships"><Relationship Id="rId1" Type="http://schemas.openxmlformats.org/officeDocument/2006/relationships/slide" Target="../slides/slide100.xml"/><Relationship Id="rId2" Type="http://schemas.openxmlformats.org/officeDocument/2006/relationships/notesMaster" Target="../notesMasters/notesMaster1.xml"/>
</Relationships>
</file>

<file path=ppt/notesSlides/_rels/notesSlide101.xml.rels><?xml version="1.0" encoding="UTF-8"?>
<Relationships xmlns="http://schemas.openxmlformats.org/package/2006/relationships"><Relationship Id="rId1" Type="http://schemas.openxmlformats.org/officeDocument/2006/relationships/slide" Target="../slides/slide101.xml"/><Relationship Id="rId2" Type="http://schemas.openxmlformats.org/officeDocument/2006/relationships/notesMaster" Target="../notesMasters/notesMaster1.xml"/>
</Relationships>
</file>

<file path=ppt/notesSlides/_rels/notesSlide102.xml.rels><?xml version="1.0" encoding="UTF-8"?>
<Relationships xmlns="http://schemas.openxmlformats.org/package/2006/relationships"><Relationship Id="rId1" Type="http://schemas.openxmlformats.org/officeDocument/2006/relationships/slide" Target="../slides/slide102.xml"/><Relationship Id="rId2" Type="http://schemas.openxmlformats.org/officeDocument/2006/relationships/notesMaster" Target="../notesMasters/notesMaster1.xml"/>
</Relationships>
</file>

<file path=ppt/notesSlides/_rels/notesSlide103.xml.rels><?xml version="1.0" encoding="UTF-8"?>
<Relationships xmlns="http://schemas.openxmlformats.org/package/2006/relationships"><Relationship Id="rId1" Type="http://schemas.openxmlformats.org/officeDocument/2006/relationships/slide" Target="../slides/slide103.xml"/><Relationship Id="rId2" Type="http://schemas.openxmlformats.org/officeDocument/2006/relationships/notesMaster" Target="../notesMasters/notesMaster1.xml"/>
</Relationships>
</file>

<file path=ppt/notesSlides/_rels/notesSlide104.xml.rels><?xml version="1.0" encoding="UTF-8"?>
<Relationships xmlns="http://schemas.openxmlformats.org/package/2006/relationships"><Relationship Id="rId1" Type="http://schemas.openxmlformats.org/officeDocument/2006/relationships/slide" Target="../slides/slide104.xml"/><Relationship Id="rId2" Type="http://schemas.openxmlformats.org/officeDocument/2006/relationships/notesMaster" Target="../notesMasters/notesMaster1.xml"/>
</Relationships>
</file>

<file path=ppt/notesSlides/_rels/notesSlide105.xml.rels><?xml version="1.0" encoding="UTF-8"?>
<Relationships xmlns="http://schemas.openxmlformats.org/package/2006/relationships"><Relationship Id="rId1" Type="http://schemas.openxmlformats.org/officeDocument/2006/relationships/slide" Target="../slides/slide105.xml"/><Relationship Id="rId2" Type="http://schemas.openxmlformats.org/officeDocument/2006/relationships/notesMaster" Target="../notesMasters/notesMaster1.xml"/>
</Relationships>
</file>

<file path=ppt/notesSlides/_rels/notesSlide106.xml.rels><?xml version="1.0" encoding="UTF-8"?>
<Relationships xmlns="http://schemas.openxmlformats.org/package/2006/relationships"><Relationship Id="rId1" Type="http://schemas.openxmlformats.org/officeDocument/2006/relationships/slide" Target="../slides/slide106.xml"/><Relationship Id="rId2" Type="http://schemas.openxmlformats.org/officeDocument/2006/relationships/notesMaster" Target="../notesMasters/notesMaster1.xml"/>
</Relationships>
</file>

<file path=ppt/notesSlides/_rels/notesSlide107.xml.rels><?xml version="1.0" encoding="UTF-8"?>
<Relationships xmlns="http://schemas.openxmlformats.org/package/2006/relationships"><Relationship Id="rId1" Type="http://schemas.openxmlformats.org/officeDocument/2006/relationships/slide" Target="../slides/slide107.xml"/><Relationship Id="rId2" Type="http://schemas.openxmlformats.org/officeDocument/2006/relationships/notesMaster" Target="../notesMasters/notesMaster1.xml"/>
</Relationships>
</file>

<file path=ppt/notesSlides/_rels/notesSlide108.xml.rels><?xml version="1.0" encoding="UTF-8"?>
<Relationships xmlns="http://schemas.openxmlformats.org/package/2006/relationships"><Relationship Id="rId1" Type="http://schemas.openxmlformats.org/officeDocument/2006/relationships/slide" Target="../slides/slide108.xml"/><Relationship Id="rId2" Type="http://schemas.openxmlformats.org/officeDocument/2006/relationships/notesMaster" Target="../notesMasters/notesMaster1.xml"/>
</Relationships>
</file>

<file path=ppt/notesSlides/_rels/notesSlide109.xml.rels><?xml version="1.0" encoding="UTF-8"?>
<Relationships xmlns="http://schemas.openxmlformats.org/package/2006/relationships"><Relationship Id="rId1" Type="http://schemas.openxmlformats.org/officeDocument/2006/relationships/slide" Target="../slides/slide109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10.xml.rels><?xml version="1.0" encoding="UTF-8"?>
<Relationships xmlns="http://schemas.openxmlformats.org/package/2006/relationships"><Relationship Id="rId1" Type="http://schemas.openxmlformats.org/officeDocument/2006/relationships/slide" Target="../slides/slide110.xml"/><Relationship Id="rId2" Type="http://schemas.openxmlformats.org/officeDocument/2006/relationships/notesMaster" Target="../notesMasters/notesMaster1.xml"/>
</Relationships>
</file>

<file path=ppt/notesSlides/_rels/notesSlide111.xml.rels><?xml version="1.0" encoding="UTF-8"?>
<Relationships xmlns="http://schemas.openxmlformats.org/package/2006/relationships"><Relationship Id="rId1" Type="http://schemas.openxmlformats.org/officeDocument/2006/relationships/slide" Target="../slides/slide111.xml"/><Relationship Id="rId2" Type="http://schemas.openxmlformats.org/officeDocument/2006/relationships/notesMaster" Target="../notesMasters/notesMaster1.xml"/>
</Relationships>
</file>

<file path=ppt/notesSlides/_rels/notesSlide112.xml.rels><?xml version="1.0" encoding="UTF-8"?>
<Relationships xmlns="http://schemas.openxmlformats.org/package/2006/relationships"><Relationship Id="rId1" Type="http://schemas.openxmlformats.org/officeDocument/2006/relationships/slide" Target="../slides/slide112.xml"/><Relationship Id="rId2" Type="http://schemas.openxmlformats.org/officeDocument/2006/relationships/notesMaster" Target="../notesMasters/notesMaster1.xml"/>
</Relationships>
</file>

<file path=ppt/notesSlides/_rels/notesSlide113.xml.rels><?xml version="1.0" encoding="UTF-8"?>
<Relationships xmlns="http://schemas.openxmlformats.org/package/2006/relationships"><Relationship Id="rId1" Type="http://schemas.openxmlformats.org/officeDocument/2006/relationships/slide" Target="../slides/slide113.xml"/><Relationship Id="rId2" Type="http://schemas.openxmlformats.org/officeDocument/2006/relationships/notesMaster" Target="../notesMasters/notesMaster1.xml"/>
</Relationships>
</file>

<file path=ppt/notesSlides/_rels/notesSlide114.xml.rels><?xml version="1.0" encoding="UTF-8"?>
<Relationships xmlns="http://schemas.openxmlformats.org/package/2006/relationships"><Relationship Id="rId1" Type="http://schemas.openxmlformats.org/officeDocument/2006/relationships/slide" Target="../slides/slide114.xml"/><Relationship Id="rId2" Type="http://schemas.openxmlformats.org/officeDocument/2006/relationships/notesMaster" Target="../notesMasters/notesMaster1.xml"/>
</Relationships>
</file>

<file path=ppt/notesSlides/_rels/notesSlide115.xml.rels><?xml version="1.0" encoding="UTF-8"?>
<Relationships xmlns="http://schemas.openxmlformats.org/package/2006/relationships"><Relationship Id="rId1" Type="http://schemas.openxmlformats.org/officeDocument/2006/relationships/slide" Target="../slides/slide115.xml"/><Relationship Id="rId2" Type="http://schemas.openxmlformats.org/officeDocument/2006/relationships/notesMaster" Target="../notesMasters/notesMaster1.xml"/>
</Relationships>
</file>

<file path=ppt/notesSlides/_rels/notesSlide116.xml.rels><?xml version="1.0" encoding="UTF-8"?>
<Relationships xmlns="http://schemas.openxmlformats.org/package/2006/relationships"><Relationship Id="rId1" Type="http://schemas.openxmlformats.org/officeDocument/2006/relationships/slide" Target="../slides/slide116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
</Relationships>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
</Relationships>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
</Relationships>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
</Relationships>
</file>

<file path=ppt/notesSlides/_rels/notesSlide58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
</Relationships>
</file>

<file path=ppt/notesSlides/_rels/notesSlide59.xml.rels><?xml version="1.0" encoding="UTF-8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60.xml.rels><?xml version="1.0" encoding="UTF-8"?>
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
</Relationships>
</file>

<file path=ppt/notesSlides/_rels/notesSlide61.xml.rels><?xml version="1.0" encoding="UTF-8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
</Relationships>
</file>

<file path=ppt/notesSlides/_rels/notesSlide62.xml.rels><?xml version="1.0" encoding="UTF-8"?>
<Relationships xmlns="http://schemas.openxmlformats.org/package/2006/relationships"><Relationship Id="rId1" Type="http://schemas.openxmlformats.org/officeDocument/2006/relationships/slide" Target="../slides/slide62.xml"/><Relationship Id="rId2" Type="http://schemas.openxmlformats.org/officeDocument/2006/relationships/notesMaster" Target="../notesMasters/notesMaster1.xml"/>
</Relationships>
</file>

<file path=ppt/notesSlides/_rels/notesSlide63.xml.rels><?xml version="1.0" encoding="UTF-8"?>
<Relationships xmlns="http://schemas.openxmlformats.org/package/2006/relationships"><Relationship Id="rId1" Type="http://schemas.openxmlformats.org/officeDocument/2006/relationships/slide" Target="../slides/slide63.xml"/><Relationship Id="rId2" Type="http://schemas.openxmlformats.org/officeDocument/2006/relationships/notesMaster" Target="../notesMasters/notesMaster1.xml"/>
</Relationships>
</file>

<file path=ppt/notesSlides/_rels/notesSlide64.xml.rels><?xml version="1.0" encoding="UTF-8"?>
<Relationships xmlns="http://schemas.openxmlformats.org/package/2006/relationships"><Relationship Id="rId1" Type="http://schemas.openxmlformats.org/officeDocument/2006/relationships/slide" Target="../slides/slide64.xml"/><Relationship Id="rId2" Type="http://schemas.openxmlformats.org/officeDocument/2006/relationships/notesMaster" Target="../notesMasters/notesMaster1.xml"/>
</Relationships>
</file>

<file path=ppt/notesSlides/_rels/notesSlide65.xml.rels><?xml version="1.0" encoding="UTF-8"?>
<Relationships xmlns="http://schemas.openxmlformats.org/package/2006/relationships"><Relationship Id="rId1" Type="http://schemas.openxmlformats.org/officeDocument/2006/relationships/slide" Target="../slides/slide65.xml"/><Relationship Id="rId2" Type="http://schemas.openxmlformats.org/officeDocument/2006/relationships/notesMaster" Target="../notesMasters/notesMaster1.xml"/>
</Relationships>
</file>

<file path=ppt/notesSlides/_rels/notesSlide66.xml.rels><?xml version="1.0" encoding="UTF-8"?>
<Relationships xmlns="http://schemas.openxmlformats.org/package/2006/relationships"><Relationship Id="rId1" Type="http://schemas.openxmlformats.org/officeDocument/2006/relationships/slide" Target="../slides/slide66.xml"/><Relationship Id="rId2" Type="http://schemas.openxmlformats.org/officeDocument/2006/relationships/notesMaster" Target="../notesMasters/notesMaster1.xml"/>
</Relationships>
</file>

<file path=ppt/notesSlides/_rels/notesSlide67.xml.rels><?xml version="1.0" encoding="UTF-8"?>
<Relationships xmlns="http://schemas.openxmlformats.org/package/2006/relationships"><Relationship Id="rId1" Type="http://schemas.openxmlformats.org/officeDocument/2006/relationships/slide" Target="../slides/slide67.xml"/><Relationship Id="rId2" Type="http://schemas.openxmlformats.org/officeDocument/2006/relationships/notesMaster" Target="../notesMasters/notesMaster1.xml"/>
</Relationships>
</file>

<file path=ppt/notesSlides/_rels/notesSlide68.xml.rels><?xml version="1.0" encoding="UTF-8"?>
<Relationships xmlns="http://schemas.openxmlformats.org/package/2006/relationships"><Relationship Id="rId1" Type="http://schemas.openxmlformats.org/officeDocument/2006/relationships/slide" Target="../slides/slide68.xml"/><Relationship Id="rId2" Type="http://schemas.openxmlformats.org/officeDocument/2006/relationships/notesMaster" Target="../notesMasters/notesMaster1.xml"/>
</Relationships>
</file>

<file path=ppt/notesSlides/_rels/notesSlide69.xml.rels><?xml version="1.0" encoding="UTF-8"?>
<Relationships xmlns="http://schemas.openxmlformats.org/package/2006/relationships"><Relationship Id="rId1" Type="http://schemas.openxmlformats.org/officeDocument/2006/relationships/slide" Target="../slides/slide69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70.xml.rels><?xml version="1.0" encoding="UTF-8"?>
<Relationships xmlns="http://schemas.openxmlformats.org/package/2006/relationships"><Relationship Id="rId1" Type="http://schemas.openxmlformats.org/officeDocument/2006/relationships/slide" Target="../slides/slide70.xml"/><Relationship Id="rId2" Type="http://schemas.openxmlformats.org/officeDocument/2006/relationships/notesMaster" Target="../notesMasters/notesMaster1.xml"/>
</Relationships>
</file>

<file path=ppt/notesSlides/_rels/notesSlide71.xml.rels><?xml version="1.0" encoding="UTF-8"?>
<Relationships xmlns="http://schemas.openxmlformats.org/package/2006/relationships"><Relationship Id="rId1" Type="http://schemas.openxmlformats.org/officeDocument/2006/relationships/slide" Target="../slides/slide71.xml"/><Relationship Id="rId2" Type="http://schemas.openxmlformats.org/officeDocument/2006/relationships/notesMaster" Target="../notesMasters/notesMaster1.xml"/>
</Relationships>
</file>

<file path=ppt/notesSlides/_rels/notesSlide72.xml.rels><?xml version="1.0" encoding="UTF-8"?>
<Relationships xmlns="http://schemas.openxmlformats.org/package/2006/relationships"><Relationship Id="rId1" Type="http://schemas.openxmlformats.org/officeDocument/2006/relationships/slide" Target="../slides/slide72.xml"/><Relationship Id="rId2" Type="http://schemas.openxmlformats.org/officeDocument/2006/relationships/notesMaster" Target="../notesMasters/notesMaster1.xml"/>
</Relationships>
</file>

<file path=ppt/notesSlides/_rels/notesSlide73.xml.rels><?xml version="1.0" encoding="UTF-8"?>
<Relationships xmlns="http://schemas.openxmlformats.org/package/2006/relationships"><Relationship Id="rId1" Type="http://schemas.openxmlformats.org/officeDocument/2006/relationships/slide" Target="../slides/slide73.xml"/><Relationship Id="rId2" Type="http://schemas.openxmlformats.org/officeDocument/2006/relationships/notesMaster" Target="../notesMasters/notesMaster1.xml"/>
</Relationships>
</file>

<file path=ppt/notesSlides/_rels/notesSlide74.xml.rels><?xml version="1.0" encoding="UTF-8"?>
<Relationships xmlns="http://schemas.openxmlformats.org/package/2006/relationships"><Relationship Id="rId1" Type="http://schemas.openxmlformats.org/officeDocument/2006/relationships/slide" Target="../slides/slide74.xml"/><Relationship Id="rId2" Type="http://schemas.openxmlformats.org/officeDocument/2006/relationships/notesMaster" Target="../notesMasters/notesMaster1.xml"/>
</Relationships>
</file>

<file path=ppt/notesSlides/_rels/notesSlide75.xml.rels><?xml version="1.0" encoding="UTF-8"?>
<Relationships xmlns="http://schemas.openxmlformats.org/package/2006/relationships"><Relationship Id="rId1" Type="http://schemas.openxmlformats.org/officeDocument/2006/relationships/slide" Target="../slides/slide75.xml"/><Relationship Id="rId2" Type="http://schemas.openxmlformats.org/officeDocument/2006/relationships/notesMaster" Target="../notesMasters/notesMaster1.xml"/>
</Relationships>
</file>

<file path=ppt/notesSlides/_rels/notesSlide76.xml.rels><?xml version="1.0" encoding="UTF-8"?>
<Relationships xmlns="http://schemas.openxmlformats.org/package/2006/relationships"><Relationship Id="rId1" Type="http://schemas.openxmlformats.org/officeDocument/2006/relationships/slide" Target="../slides/slide76.xml"/><Relationship Id="rId2" Type="http://schemas.openxmlformats.org/officeDocument/2006/relationships/notesMaster" Target="../notesMasters/notesMaster1.xml"/>
</Relationships>
</file>

<file path=ppt/notesSlides/_rels/notesSlide77.xml.rels><?xml version="1.0" encoding="UTF-8"?>
<Relationships xmlns="http://schemas.openxmlformats.org/package/2006/relationships"><Relationship Id="rId1" Type="http://schemas.openxmlformats.org/officeDocument/2006/relationships/slide" Target="../slides/slide77.xml"/><Relationship Id="rId2" Type="http://schemas.openxmlformats.org/officeDocument/2006/relationships/notesMaster" Target="../notesMasters/notesMaster1.xml"/>
</Relationships>
</file>

<file path=ppt/notesSlides/_rels/notesSlide78.xml.rels><?xml version="1.0" encoding="UTF-8"?>
<Relationships xmlns="http://schemas.openxmlformats.org/package/2006/relationships"><Relationship Id="rId1" Type="http://schemas.openxmlformats.org/officeDocument/2006/relationships/slide" Target="../slides/slide78.xml"/><Relationship Id="rId2" Type="http://schemas.openxmlformats.org/officeDocument/2006/relationships/notesMaster" Target="../notesMasters/notesMaster1.xml"/>
</Relationships>
</file>

<file path=ppt/notesSlides/_rels/notesSlide79.xml.rels><?xml version="1.0" encoding="UTF-8"?>
<Relationships xmlns="http://schemas.openxmlformats.org/package/2006/relationships"><Relationship Id="rId1" Type="http://schemas.openxmlformats.org/officeDocument/2006/relationships/slide" Target="../slides/slide79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80.xml.rels><?xml version="1.0" encoding="UTF-8"?>
<Relationships xmlns="http://schemas.openxmlformats.org/package/2006/relationships"><Relationship Id="rId1" Type="http://schemas.openxmlformats.org/officeDocument/2006/relationships/slide" Target="../slides/slide80.xml"/><Relationship Id="rId2" Type="http://schemas.openxmlformats.org/officeDocument/2006/relationships/notesMaster" Target="../notesMasters/notesMaster1.xml"/>
</Relationships>
</file>

<file path=ppt/notesSlides/_rels/notesSlide81.xml.rels><?xml version="1.0" encoding="UTF-8"?>
<Relationships xmlns="http://schemas.openxmlformats.org/package/2006/relationships"><Relationship Id="rId1" Type="http://schemas.openxmlformats.org/officeDocument/2006/relationships/slide" Target="../slides/slide81.xml"/><Relationship Id="rId2" Type="http://schemas.openxmlformats.org/officeDocument/2006/relationships/notesMaster" Target="../notesMasters/notesMaster1.xml"/>
</Relationships>
</file>

<file path=ppt/notesSlides/_rels/notesSlide82.xml.rels><?xml version="1.0" encoding="UTF-8"?>
<Relationships xmlns="http://schemas.openxmlformats.org/package/2006/relationships"><Relationship Id="rId1" Type="http://schemas.openxmlformats.org/officeDocument/2006/relationships/slide" Target="../slides/slide82.xml"/><Relationship Id="rId2" Type="http://schemas.openxmlformats.org/officeDocument/2006/relationships/notesMaster" Target="../notesMasters/notesMaster1.xml"/>
</Relationships>
</file>

<file path=ppt/notesSlides/_rels/notesSlide83.xml.rels><?xml version="1.0" encoding="UTF-8"?>
<Relationships xmlns="http://schemas.openxmlformats.org/package/2006/relationships"><Relationship Id="rId1" Type="http://schemas.openxmlformats.org/officeDocument/2006/relationships/slide" Target="../slides/slide83.xml"/><Relationship Id="rId2" Type="http://schemas.openxmlformats.org/officeDocument/2006/relationships/notesMaster" Target="../notesMasters/notesMaster1.xml"/>
</Relationships>
</file>

<file path=ppt/notesSlides/_rels/notesSlide84.xml.rels><?xml version="1.0" encoding="UTF-8"?>
<Relationships xmlns="http://schemas.openxmlformats.org/package/2006/relationships"><Relationship Id="rId1" Type="http://schemas.openxmlformats.org/officeDocument/2006/relationships/slide" Target="../slides/slide84.xml"/><Relationship Id="rId2" Type="http://schemas.openxmlformats.org/officeDocument/2006/relationships/notesMaster" Target="../notesMasters/notesMaster1.xml"/>
</Relationships>
</file>

<file path=ppt/notesSlides/_rels/notesSlide85.xml.rels><?xml version="1.0" encoding="UTF-8"?>
<Relationships xmlns="http://schemas.openxmlformats.org/package/2006/relationships"><Relationship Id="rId1" Type="http://schemas.openxmlformats.org/officeDocument/2006/relationships/slide" Target="../slides/slide85.xml"/><Relationship Id="rId2" Type="http://schemas.openxmlformats.org/officeDocument/2006/relationships/notesMaster" Target="../notesMasters/notesMaster1.xml"/>
</Relationships>
</file>

<file path=ppt/notesSlides/_rels/notesSlide86.xml.rels><?xml version="1.0" encoding="UTF-8"?>
<Relationships xmlns="http://schemas.openxmlformats.org/package/2006/relationships"><Relationship Id="rId1" Type="http://schemas.openxmlformats.org/officeDocument/2006/relationships/slide" Target="../slides/slide86.xml"/><Relationship Id="rId2" Type="http://schemas.openxmlformats.org/officeDocument/2006/relationships/notesMaster" Target="../notesMasters/notesMaster1.xml"/>
</Relationships>
</file>

<file path=ppt/notesSlides/_rels/notesSlide87.xml.rels><?xml version="1.0" encoding="UTF-8"?>
<Relationships xmlns="http://schemas.openxmlformats.org/package/2006/relationships"><Relationship Id="rId1" Type="http://schemas.openxmlformats.org/officeDocument/2006/relationships/slide" Target="../slides/slide87.xml"/><Relationship Id="rId2" Type="http://schemas.openxmlformats.org/officeDocument/2006/relationships/notesMaster" Target="../notesMasters/notesMaster1.xml"/>
</Relationships>
</file>

<file path=ppt/notesSlides/_rels/notesSlide88.xml.rels><?xml version="1.0" encoding="UTF-8"?>
<Relationships xmlns="http://schemas.openxmlformats.org/package/2006/relationships"><Relationship Id="rId1" Type="http://schemas.openxmlformats.org/officeDocument/2006/relationships/slide" Target="../slides/slide88.xml"/><Relationship Id="rId2" Type="http://schemas.openxmlformats.org/officeDocument/2006/relationships/notesMaster" Target="../notesMasters/notesMaster1.xml"/>
</Relationships>
</file>

<file path=ppt/notesSlides/_rels/notesSlide89.xml.rels><?xml version="1.0" encoding="UTF-8"?>
<Relationships xmlns="http://schemas.openxmlformats.org/package/2006/relationships"><Relationship Id="rId1" Type="http://schemas.openxmlformats.org/officeDocument/2006/relationships/slide" Target="../slides/slide89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_rels/notesSlide90.xml.rels><?xml version="1.0" encoding="UTF-8"?>
<Relationships xmlns="http://schemas.openxmlformats.org/package/2006/relationships"><Relationship Id="rId1" Type="http://schemas.openxmlformats.org/officeDocument/2006/relationships/slide" Target="../slides/slide90.xml"/><Relationship Id="rId2" Type="http://schemas.openxmlformats.org/officeDocument/2006/relationships/notesMaster" Target="../notesMasters/notesMaster1.xml"/>
</Relationships>
</file>

<file path=ppt/notesSlides/_rels/notesSlide91.xml.rels><?xml version="1.0" encoding="UTF-8"?>
<Relationships xmlns="http://schemas.openxmlformats.org/package/2006/relationships"><Relationship Id="rId1" Type="http://schemas.openxmlformats.org/officeDocument/2006/relationships/slide" Target="../slides/slide91.xml"/><Relationship Id="rId2" Type="http://schemas.openxmlformats.org/officeDocument/2006/relationships/notesMaster" Target="../notesMasters/notesMaster1.xml"/>
</Relationships>
</file>

<file path=ppt/notesSlides/_rels/notesSlide92.xml.rels><?xml version="1.0" encoding="UTF-8"?>
<Relationships xmlns="http://schemas.openxmlformats.org/package/2006/relationships"><Relationship Id="rId1" Type="http://schemas.openxmlformats.org/officeDocument/2006/relationships/slide" Target="../slides/slide92.xml"/><Relationship Id="rId2" Type="http://schemas.openxmlformats.org/officeDocument/2006/relationships/notesMaster" Target="../notesMasters/notesMaster1.xml"/>
</Relationships>
</file>

<file path=ppt/notesSlides/_rels/notesSlide93.xml.rels><?xml version="1.0" encoding="UTF-8"?>
<Relationships xmlns="http://schemas.openxmlformats.org/package/2006/relationships"><Relationship Id="rId1" Type="http://schemas.openxmlformats.org/officeDocument/2006/relationships/slide" Target="../slides/slide93.xml"/><Relationship Id="rId2" Type="http://schemas.openxmlformats.org/officeDocument/2006/relationships/notesMaster" Target="../notesMasters/notesMaster1.xml"/>
</Relationships>
</file>

<file path=ppt/notesSlides/_rels/notesSlide94.xml.rels><?xml version="1.0" encoding="UTF-8"?>
<Relationships xmlns="http://schemas.openxmlformats.org/package/2006/relationships"><Relationship Id="rId1" Type="http://schemas.openxmlformats.org/officeDocument/2006/relationships/slide" Target="../slides/slide94.xml"/><Relationship Id="rId2" Type="http://schemas.openxmlformats.org/officeDocument/2006/relationships/notesMaster" Target="../notesMasters/notesMaster1.xml"/>
</Relationships>
</file>

<file path=ppt/notesSlides/_rels/notesSlide95.xml.rels><?xml version="1.0" encoding="UTF-8"?>
<Relationships xmlns="http://schemas.openxmlformats.org/package/2006/relationships"><Relationship Id="rId1" Type="http://schemas.openxmlformats.org/officeDocument/2006/relationships/slide" Target="../slides/slide95.xml"/><Relationship Id="rId2" Type="http://schemas.openxmlformats.org/officeDocument/2006/relationships/notesMaster" Target="../notesMasters/notesMaster1.xml"/>
</Relationships>
</file>

<file path=ppt/notesSlides/_rels/notesSlide96.xml.rels><?xml version="1.0" encoding="UTF-8"?>
<Relationships xmlns="http://schemas.openxmlformats.org/package/2006/relationships"><Relationship Id="rId1" Type="http://schemas.openxmlformats.org/officeDocument/2006/relationships/slide" Target="../slides/slide96.xml"/><Relationship Id="rId2" Type="http://schemas.openxmlformats.org/officeDocument/2006/relationships/notesMaster" Target="../notesMasters/notesMaster1.xml"/>
</Relationships>
</file>

<file path=ppt/notesSlides/_rels/notesSlide97.xml.rels><?xml version="1.0" encoding="UTF-8"?>
<Relationships xmlns="http://schemas.openxmlformats.org/package/2006/relationships"><Relationship Id="rId1" Type="http://schemas.openxmlformats.org/officeDocument/2006/relationships/slide" Target="../slides/slide97.xml"/><Relationship Id="rId2" Type="http://schemas.openxmlformats.org/officeDocument/2006/relationships/notesMaster" Target="../notesMasters/notesMaster1.xml"/>
</Relationships>
</file>

<file path=ppt/notesSlides/_rels/notesSlide98.xml.rels><?xml version="1.0" encoding="UTF-8"?>
<Relationships xmlns="http://schemas.openxmlformats.org/package/2006/relationships"><Relationship Id="rId1" Type="http://schemas.openxmlformats.org/officeDocument/2006/relationships/slide" Target="../slides/slide98.xml"/><Relationship Id="rId2" Type="http://schemas.openxmlformats.org/officeDocument/2006/relationships/notesMaster" Target="../notesMasters/notesMaster1.xml"/>
</Relationships>
</file>

<file path=ppt/notesSlides/_rels/notesSlide99.xml.rels><?xml version="1.0" encoding="UTF-8"?>
<Relationships xmlns="http://schemas.openxmlformats.org/package/2006/relationships"><Relationship Id="rId1" Type="http://schemas.openxmlformats.org/officeDocument/2006/relationships/slide" Target="../slides/slide99.xml"/><Relationship Id="rId2" Type="http://schemas.openxmlformats.org/officeDocument/2006/relationships/notesMaster" Target="../notesMasters/notesMaster1.xml"/>
</Relationships>
</file>

<file path=ppt/notesSlides/notesSlide10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4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latin typeface="Arial"/>
            </a:endParaRPr>
          </a:p>
        </p:txBody>
      </p:sp>
      <p:sp>
        <p:nvSpPr>
          <p:cNvPr id="144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B004B58-B2A8-4D55-BE2E-7A9F8D00F822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10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4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latin typeface="Arial"/>
            </a:endParaRPr>
          </a:p>
        </p:txBody>
      </p:sp>
      <p:sp>
        <p:nvSpPr>
          <p:cNvPr id="144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C349E78-3976-4B20-A21B-36FC7BA50767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10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4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latin typeface="Arial"/>
            </a:endParaRPr>
          </a:p>
        </p:txBody>
      </p:sp>
      <p:sp>
        <p:nvSpPr>
          <p:cNvPr id="145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49293AD-2798-48F9-A0DB-B6C4A5D77036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10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4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latin typeface="Arial"/>
            </a:endParaRPr>
          </a:p>
        </p:txBody>
      </p:sp>
      <p:sp>
        <p:nvSpPr>
          <p:cNvPr id="145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8DB0E45-E853-4E6B-A2DC-C9C3DFDF555C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10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4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latin typeface="Arial"/>
            </a:endParaRPr>
          </a:p>
        </p:txBody>
      </p:sp>
      <p:sp>
        <p:nvSpPr>
          <p:cNvPr id="145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C5A7731-2D78-493D-8340-1AE32857AE11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10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4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latin typeface="Arial"/>
            </a:endParaRPr>
          </a:p>
        </p:txBody>
      </p:sp>
      <p:sp>
        <p:nvSpPr>
          <p:cNvPr id="146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3198D0C-7C99-4B87-AA9F-E9D8F1D999D3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10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4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latin typeface="Arial"/>
            </a:endParaRPr>
          </a:p>
        </p:txBody>
      </p:sp>
      <p:sp>
        <p:nvSpPr>
          <p:cNvPr id="146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E35782B-1741-4125-BA8A-96D6021A8071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10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4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latin typeface="Arial"/>
            </a:endParaRPr>
          </a:p>
        </p:txBody>
      </p:sp>
      <p:sp>
        <p:nvSpPr>
          <p:cNvPr id="146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6A60551-7F42-4F7B-BD19-7C23C34816E0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10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4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latin typeface="Arial"/>
            </a:endParaRPr>
          </a:p>
        </p:txBody>
      </p:sp>
      <p:sp>
        <p:nvSpPr>
          <p:cNvPr id="146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842A80F-B7D2-441A-84FB-338D1F93BD76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10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4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latin typeface="Arial"/>
            </a:endParaRPr>
          </a:p>
        </p:txBody>
      </p:sp>
      <p:sp>
        <p:nvSpPr>
          <p:cNvPr id="147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D51DCC4-517C-4B8C-8C56-DCC706449766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1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Well-founded -&gt; toujours comparable et  plus petit élément (no infinite descending chain)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180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Well-founded -&gt; toujours comparable et </a:t>
            </a:r>
            <a:r>
              <a:rPr b="0" lang="fr-FR" sz="2000" spc="-1" strike="noStrike">
                <a:latin typeface="Cambria Math"/>
              </a:rPr>
              <a:t>∃ plus petit élément (no infinite descending chain)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181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B645E4A-3725-4C4C-BAB1-BFC53E59ED3B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1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4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latin typeface="Arial"/>
            </a:endParaRPr>
          </a:p>
        </p:txBody>
      </p:sp>
      <p:sp>
        <p:nvSpPr>
          <p:cNvPr id="147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F177707-216C-4526-AC36-F998B200C043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1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4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latin typeface="Arial"/>
            </a:endParaRPr>
          </a:p>
        </p:txBody>
      </p:sp>
      <p:sp>
        <p:nvSpPr>
          <p:cNvPr id="147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1144A37-7E7C-4854-8A09-DD9C6BC3AA2A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1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4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latin typeface="Arial"/>
            </a:endParaRPr>
          </a:p>
        </p:txBody>
      </p:sp>
      <p:sp>
        <p:nvSpPr>
          <p:cNvPr id="14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240DAA8-60E7-484F-B654-0DF683289CC3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1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4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latin typeface="Arial"/>
            </a:endParaRPr>
          </a:p>
        </p:txBody>
      </p:sp>
      <p:sp>
        <p:nvSpPr>
          <p:cNvPr id="148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619F353-C335-417E-827A-6DE96BFDFFD2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1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4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latin typeface="Arial"/>
            </a:endParaRPr>
          </a:p>
        </p:txBody>
      </p:sp>
      <p:sp>
        <p:nvSpPr>
          <p:cNvPr id="148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6474377-A7C1-459B-AF10-39D29376E841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1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4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latin typeface="Arial"/>
            </a:endParaRPr>
          </a:p>
        </p:txBody>
      </p:sp>
      <p:sp>
        <p:nvSpPr>
          <p:cNvPr id="149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B6B5BDC-9780-478B-BC02-D2FA9521AB21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1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4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latin typeface="Arial"/>
            </a:endParaRPr>
          </a:p>
        </p:txBody>
      </p:sp>
      <p:sp>
        <p:nvSpPr>
          <p:cNvPr id="149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E0B120F-8565-4D00-9726-391D613691A8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1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latin typeface="Arial"/>
            </a:endParaRPr>
          </a:p>
        </p:txBody>
      </p:sp>
      <p:sp>
        <p:nvSpPr>
          <p:cNvPr id="118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E20A7A3-2634-4B7B-91BA-2DEC80D62B41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1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Each term mapping to polynome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18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F765D81-9E0B-4D43-A8BD-9214AC2F6698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1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latin typeface="Arial"/>
            </a:endParaRPr>
          </a:p>
        </p:txBody>
      </p:sp>
      <p:sp>
        <p:nvSpPr>
          <p:cNvPr id="119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8AF03AC-84F8-4F8B-A65F-91F6BD5ABDA1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1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RPO variante = LPO =&gt; ordre lexicographique sur les arguments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1800" spc="-1" strike="noStrike">
                <a:latin typeface="mcmr"/>
              </a:rPr>
              <a:t>compare left-hand sides</a:t>
            </a:r>
            <a:endParaRPr b="0" lang="fr-FR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1800" spc="-1" strike="noStrike">
                <a:latin typeface="mcmr"/>
              </a:rPr>
              <a:t>with special subterms of the right-hand sides -&gt; create dependency pairs -&gt; detect infinite chaining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19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D155F46-6927-48E1-9A2D-5CD8DC04A80B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1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If every infinite computation would give rise to an infinitely decreasing value sequence (according to the size-change graphs), then no infinite computation is possible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19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7D3E0CC-377E-4A78-8F29-CC7DCB954BF4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19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Overlapping existing with these rules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19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E2D828B-7202-4D1F-9969-E4B78EB7E8AC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2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Term initial -&gt; can apply rules on same terms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20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C0D5EF1-8FD3-4A05-BE99-14FB5104790A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1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1" lang="fr-FR" sz="1800" spc="-1" strike="noStrike">
                <a:latin typeface="LinLibertineT"/>
              </a:rPr>
              <a:t>Educ purpose :</a:t>
            </a:r>
            <a:endParaRPr b="0" lang="fr-FR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1" lang="fr-FR" sz="1800" spc="-1" strike="noStrike">
                <a:latin typeface="LinLibertineT"/>
              </a:rPr>
              <a:t>	</a:t>
            </a:r>
            <a:r>
              <a:rPr b="1" lang="fr-FR" sz="1800" spc="-1" strike="noStrike">
                <a:latin typeface="LinLibertineT"/>
              </a:rPr>
              <a:t>- </a:t>
            </a:r>
            <a:r>
              <a:rPr b="0" lang="fr-FR" sz="1800" spc="-1" strike="noStrike">
                <a:latin typeface="LinLibertineT"/>
              </a:rPr>
              <a:t>concept of programming (data structures, state, calculabilité/complexité)</a:t>
            </a:r>
            <a:endParaRPr b="0" lang="fr-FR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1800" spc="-1" strike="noStrike">
                <a:latin typeface="LinLibertineT"/>
              </a:rPr>
              <a:t>	</a:t>
            </a:r>
            <a:r>
              <a:rPr b="0" lang="fr-FR" sz="1800" spc="-1" strike="noStrike">
                <a:latin typeface="LinLibertineT"/>
              </a:rPr>
              <a:t>- Automation of solving a task</a:t>
            </a:r>
            <a:endParaRPr b="0" lang="fr-FR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1" lang="fr-FR" sz="1800" spc="-1" strike="noStrike">
                <a:latin typeface="LinLibertineT"/>
              </a:rPr>
              <a:t>Alternative : </a:t>
            </a:r>
            <a:endParaRPr b="0" lang="fr-FR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1" lang="fr-FR" sz="1800" spc="-1" strike="noStrike">
                <a:latin typeface="LinLibertineT"/>
              </a:rPr>
              <a:t>	</a:t>
            </a:r>
            <a:r>
              <a:rPr b="0" lang="fr-FR" sz="1800" spc="-1" strike="noStrike">
                <a:latin typeface="LinLibertineT"/>
              </a:rPr>
              <a:t>- Focus on the nature of the problem (“what”)</a:t>
            </a:r>
            <a:endParaRPr b="0" lang="fr-FR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1800" spc="-1" strike="noStrike">
                <a:latin typeface="LinLibertineT"/>
              </a:rPr>
              <a:t>	</a:t>
            </a:r>
            <a:r>
              <a:rPr b="0" lang="fr-FR" sz="1800" spc="-1" strike="noStrike">
                <a:latin typeface="LinLibertineT"/>
              </a:rPr>
              <a:t>- explicit state of the problem</a:t>
            </a:r>
            <a:endParaRPr b="0" lang="fr-FR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1" lang="fr-FR" sz="1800" spc="-1" strike="noStrike">
                <a:latin typeface="LinLibertineT"/>
              </a:rPr>
              <a:t>Rewrite system :</a:t>
            </a:r>
            <a:endParaRPr b="0" lang="fr-FR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1" lang="fr-FR" sz="1800" spc="-1" strike="noStrike">
                <a:latin typeface="LinLibertineT"/>
              </a:rPr>
              <a:t>	</a:t>
            </a:r>
            <a:r>
              <a:rPr b="0" lang="fr-FR" sz="1800" spc="-1" strike="noStrike">
                <a:latin typeface="LinLibertineT"/>
              </a:rPr>
              <a:t>- Intuitive model for state transformation</a:t>
            </a:r>
            <a:endParaRPr b="0" lang="fr-FR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1800" spc="-1" strike="noStrike">
                <a:latin typeface="LinLibertineT"/>
              </a:rPr>
              <a:t>	</a:t>
            </a:r>
            <a:r>
              <a:rPr b="0" lang="fr-FR" sz="1800" spc="-1" strike="noStrike">
                <a:latin typeface="LinLibertineT"/>
              </a:rPr>
              <a:t>- Declarative -&gt; better look at computability theories </a:t>
            </a:r>
            <a:endParaRPr b="0" lang="fr-FR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115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1883B44-B3BB-42D5-853B-2863BDB4059E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2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Critical pair: x et le terme F(G(x)) avec substitution p2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Divergent + non-confluent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20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0317840-ACA5-40B8-B9C7-EA8FAD86D9F2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2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Bleu = condition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20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E8FB6D7-C072-4A25-A886-08179C9CBF09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21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Algorithm pour </a:t>
            </a:r>
            <a:r>
              <a:rPr b="1" lang="fr-FR" sz="2000" spc="-1" strike="noStrike">
                <a:latin typeface="Arial"/>
              </a:rPr>
              <a:t>verifier </a:t>
            </a:r>
            <a:r>
              <a:rPr b="0" lang="fr-FR" sz="2000" spc="-1" strike="noStrike">
                <a:latin typeface="Arial"/>
              </a:rPr>
              <a:t>la confluence d’un TRS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Compute all canonical form of each term and verify s(t1) = s(t2)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21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C81746B-E1FF-4298-B224-051D4BD675D7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21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fr-FR" sz="1200" spc="-1" strike="noStrike">
                <a:latin typeface="Arial"/>
              </a:rPr>
              <a:t>Create a system confluent and terminating</a:t>
            </a:r>
            <a:endParaRPr b="0" lang="fr-F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200" spc="-1" strike="noStrike">
                <a:latin typeface="Arial"/>
              </a:rPr>
              <a:t>Ordre de reduction &lt; (each term is rewrote “simpler”)</a:t>
            </a:r>
            <a:endParaRPr b="0" lang="fr-F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200" spc="-1" strike="noStrike">
                <a:latin typeface="Arial"/>
              </a:rPr>
              <a:t>Spécification des groups multiplicatifs</a:t>
            </a:r>
            <a:endParaRPr b="0" lang="fr-F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200" spc="-1" strike="noStrike">
              <a:latin typeface="Arial"/>
            </a:endParaRPr>
          </a:p>
        </p:txBody>
      </p:sp>
      <p:sp>
        <p:nvSpPr>
          <p:cNvPr id="121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D022112-63B6-4F13-87B7-A0E3D999254B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21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fr-FR" sz="1200" spc="-1" strike="noStrike">
                <a:latin typeface="Arial"/>
              </a:rPr>
              <a:t>Create a system confluent and terminating</a:t>
            </a:r>
            <a:endParaRPr b="0" lang="fr-F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200" spc="-1" strike="noStrike">
                <a:latin typeface="Arial"/>
              </a:rPr>
              <a:t>Ordre de reduction &lt; (each term is rewrote “simpler”)</a:t>
            </a:r>
            <a:endParaRPr b="0" lang="fr-F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200" spc="-1" strike="noStrike">
                <a:latin typeface="Arial"/>
              </a:rPr>
              <a:t>Spécification des groups multiplicatifs</a:t>
            </a:r>
            <a:endParaRPr b="0" lang="fr-F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200" spc="-1" strike="noStrike">
              <a:latin typeface="Arial"/>
            </a:endParaRPr>
          </a:p>
        </p:txBody>
      </p:sp>
      <p:sp>
        <p:nvSpPr>
          <p:cNvPr id="121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0066FD0-AE31-4220-8574-084739D69365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2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Simplifying -&gt; use of critical pairs and orientation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22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A112816-1CC7-4049-B085-45BC6404B8E7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2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Simplifying -&gt; use of critical pairs and orientation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Overlapping and divergence (impossible to converge)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22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9FC02E2-F0D3-469E-8709-9C54B5085175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2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Set of equation -&gt; TRS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22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7C86F61-8574-455F-BFAB-770E5E7DDD71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2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Set of equation -&gt; TRS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22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49C08E1-9ACF-48A6-B379-AAB5C554A6F5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23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latin typeface="Arial"/>
            </a:endParaRPr>
          </a:p>
        </p:txBody>
      </p:sp>
      <p:sp>
        <p:nvSpPr>
          <p:cNvPr id="123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448A765-C22F-4439-827E-92FFF327B598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1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latin typeface="Arial"/>
            </a:endParaRPr>
          </a:p>
        </p:txBody>
      </p:sp>
      <p:sp>
        <p:nvSpPr>
          <p:cNvPr id="115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2FAA1C2-0E08-4190-ABE3-C795C5A5A2B5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23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latin typeface="Arial"/>
            </a:endParaRPr>
          </a:p>
        </p:txBody>
      </p:sp>
      <p:sp>
        <p:nvSpPr>
          <p:cNvPr id="123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993D140-A5FC-4355-A805-4086D183769B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2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latin typeface="Arial"/>
            </a:endParaRPr>
          </a:p>
        </p:txBody>
      </p:sp>
      <p:sp>
        <p:nvSpPr>
          <p:cNvPr id="123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C1A9DF6-8414-4037-AD7B-B54862E04554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2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Output yes or no + trace of the proof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24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CB2546C-FEC9-441A-BADB-9CD2E4B5953E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2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Langage hrs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24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4798522-72E4-477C-B300-55EA26AD5F97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2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Kbcv (Knuth-Bendix Completion Vizualizer)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24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FE5F03B-D0F7-4A30-9E60-1072B1ACE5FE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2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But: terminations contest, completion contest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Mu-term used by mtt, web interface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25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1A316BB-BA45-4E9D-9089-BBED50DFE363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2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latin typeface="Arial"/>
            </a:endParaRPr>
          </a:p>
        </p:txBody>
      </p:sp>
      <p:sp>
        <p:nvSpPr>
          <p:cNvPr id="125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41C2055-1B29-48DD-AFBC-9DF80F959581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2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Rewriting toolkit: créer et traiter des TRS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Proof : effectuer des preuves (termination, confluence,…)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Certification: get the proof in a standard file -&gt; coq pour la preuve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25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DE9FF2B-7ADD-47B8-BC89-82DBCCA786CB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2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Use cime or alternate prover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Get the trace of the proof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Put in coq/coccinelle for output in standard file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25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E64B5B2-4A00-44C4-97D4-EBEA7EE79AB9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2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Order constraints : order operators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26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779EE86-0A73-4B16-B27D-FF1338691547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1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Init -&gt; state of the program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Case -&gt; rewrite system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16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4AB3EFF-F43B-4B82-A222-E7901CE4175C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2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latin typeface="Arial"/>
            </a:endParaRPr>
          </a:p>
        </p:txBody>
      </p:sp>
      <p:sp>
        <p:nvSpPr>
          <p:cNvPr id="126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3790B23-45DF-461B-B96C-56DC87A51C61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2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latin typeface="Arial"/>
            </a:endParaRPr>
          </a:p>
        </p:txBody>
      </p:sp>
      <p:sp>
        <p:nvSpPr>
          <p:cNvPr id="126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A01445E-B989-44CF-AA35-4FDEA2AAC5F3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2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Convergence -&gt; termination + confluence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27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AFBF49E-60CE-4082-B690-4FDFD654ECF1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2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1" lang="fr-FR" sz="2000" spc="-1" strike="noStrike">
                <a:latin typeface="Arial"/>
              </a:rPr>
              <a:t>Simplicity</a:t>
            </a:r>
            <a:r>
              <a:rPr b="0" lang="fr-FR" sz="2000" spc="-1" strike="noStrike">
                <a:latin typeface="Arial"/>
              </a:rPr>
              <a:t>: based on rewrite system, simple syntax as funblock (modules)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1" lang="fr-FR" sz="2000" spc="-1" strike="noStrike">
                <a:latin typeface="Arial"/>
              </a:rPr>
              <a:t>Expressiveness</a:t>
            </a:r>
            <a:r>
              <a:rPr b="0" lang="fr-FR" sz="2000" spc="-1" strike="noStrike">
                <a:latin typeface="Arial"/>
              </a:rPr>
              <a:t>: formalisms, other languages, and other logics can be naturally expressed.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Maude should be viewed as a high-performance metalanguage, through which many different domain-specific languages can be developed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Tools!!!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2000" spc="-1" strike="noStrike">
                <a:latin typeface="Arial"/>
              </a:rPr>
              <a:t>Performance</a:t>
            </a:r>
            <a:r>
              <a:rPr b="0" lang="fr-FR" sz="2000" spc="-1" strike="noStrike">
                <a:latin typeface="Arial"/>
              </a:rPr>
              <a:t>: concrete implementations should yield system performance competive with other efficient programming languages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</p:txBody>
      </p:sp>
      <p:sp>
        <p:nvSpPr>
          <p:cNvPr id="127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BCCD721-C7E8-4DAF-A9B4-E12641B7425A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2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Functional module: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	</a:t>
            </a:r>
            <a:r>
              <a:rPr b="0" lang="fr-FR" sz="2000" spc="-1" strike="noStrike">
                <a:latin typeface="Arial"/>
              </a:rPr>
              <a:t>- sort: type declared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	</a:t>
            </a:r>
            <a:r>
              <a:rPr b="0" lang="fr-FR" sz="2000" spc="-1" strike="noStrike">
                <a:latin typeface="Arial"/>
              </a:rPr>
              <a:t>- op: name , domain , co-domain (surcharge possible)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	</a:t>
            </a:r>
            <a:r>
              <a:rPr b="0" lang="fr-FR" sz="2000" spc="-1" strike="noStrike">
                <a:latin typeface="Arial"/>
              </a:rPr>
              <a:t>- vars: variable declaration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	</a:t>
            </a:r>
            <a:r>
              <a:rPr b="0" lang="fr-FR" sz="2000" spc="-1" strike="noStrike">
                <a:latin typeface="Arial"/>
              </a:rPr>
              <a:t>- eq: unconditionnal equation (conditionnal with ceq)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27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8F4F1C5-9845-421A-A077-89E56CFCBF0F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2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latin typeface="Arial"/>
            </a:endParaRPr>
          </a:p>
        </p:txBody>
      </p:sp>
      <p:sp>
        <p:nvSpPr>
          <p:cNvPr id="128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944E077-CCCB-4B0D-B5AE-C43814F88050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2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System module: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	</a:t>
            </a:r>
            <a:r>
              <a:rPr b="0" lang="fr-FR" sz="2000" spc="-1" strike="noStrike">
                <a:latin typeface="Arial"/>
              </a:rPr>
              <a:t>- including -&gt; functional module (use as a signature)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	</a:t>
            </a:r>
            <a:r>
              <a:rPr b="0" lang="fr-FR" sz="2000" spc="-1" strike="noStrike">
                <a:latin typeface="Arial"/>
              </a:rPr>
              <a:t>- variable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 </a:t>
            </a:r>
            <a:r>
              <a:rPr b="0" lang="fr-FR" sz="2000" spc="-1" strike="noStrike">
                <a:latin typeface="Arial"/>
              </a:rPr>
              <a:t>	</a:t>
            </a:r>
            <a:r>
              <a:rPr b="0" lang="fr-FR" sz="2000" spc="-1" strike="noStrike">
                <a:latin typeface="Arial"/>
              </a:rPr>
              <a:t>- unconditional rules (conditional with crl)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28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49DB741-D7F6-4C5F-9D23-E69B7C5C3942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2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ITP : </a:t>
            </a:r>
            <a:r>
              <a:rPr b="0" lang="fr-FR" sz="2000" spc="-1" strike="noStrike">
                <a:latin typeface="Arial"/>
              </a:rPr>
              <a:t>Inductive theorem proving 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SCC : Completeness of rewrite system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CRC : confluence (equational)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ChC : confluence (rewrite spec)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MTT : termination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PB: modules écrit indep, problèmes de version, compatibilite, peu maintenu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28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5F95AAC-0AF1-4028-AF6E-885F91F75D1A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2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Extensible :  use for other applications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	</a:t>
            </a:r>
            <a:r>
              <a:rPr b="0" lang="fr-FR" sz="2000" spc="-1" strike="noStrike">
                <a:latin typeface="Arial"/>
              </a:rPr>
              <a:t>- Maude: meta-languege for dsl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	</a:t>
            </a:r>
            <a:r>
              <a:rPr b="0" lang="fr-FR" sz="2000" spc="-1" strike="noStrike">
                <a:latin typeface="Arial"/>
              </a:rPr>
              <a:t>- CiME : yes by the use of xml-based file but not created for this purpose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Still Active: last release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	</a:t>
            </a:r>
            <a:r>
              <a:rPr b="0" lang="fr-FR" sz="2000" spc="-1" strike="noStrike">
                <a:latin typeface="Arial"/>
              </a:rPr>
              <a:t>- Maude 3.1 (October 2020); MFE (last release in 2016)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	</a:t>
            </a:r>
            <a:r>
              <a:rPr b="0" lang="fr-FR" sz="2000" spc="-1" strike="noStrike">
                <a:latin typeface="Arial"/>
              </a:rPr>
              <a:t>- CiME3 (2010) , CoLoR (2018)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I/O files: récupérer sortie et erreurs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	</a:t>
            </a:r>
            <a:r>
              <a:rPr b="0" lang="fr-FR" sz="2000" spc="-1" strike="noStrike">
                <a:latin typeface="Arial"/>
              </a:rPr>
              <a:t>- Maude : output formatting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	</a:t>
            </a:r>
            <a:r>
              <a:rPr b="0" lang="fr-FR" sz="2000" spc="-1" strike="noStrike">
                <a:latin typeface="Arial"/>
              </a:rPr>
              <a:t>- CiME : stadard input output (xml, .v, coq files)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Syntax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	</a:t>
            </a:r>
            <a:r>
              <a:rPr b="0" lang="fr-FR" sz="2000" spc="-1" strike="noStrike">
                <a:latin typeface="Arial"/>
              </a:rPr>
              <a:t>- Quite simple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28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FC803ED-F560-452E-AE52-CC0ED5F4CA77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2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Standard input/output/error (erew)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File handling (read/write mode)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Socket handling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29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004F018-E429-468B-9A77-B92B1A3D6185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1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Declarative -&gt; terms (literal/constants, variables, functions)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Rewrite -&gt; steps for state transformations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Static -&gt; untype/typed by function/explicitly typed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16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9532CF3-13DA-4B35-ABD3-55D34A7CA521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2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Rules: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	</a:t>
            </a:r>
            <a:r>
              <a:rPr b="0" lang="fr-FR" sz="2000" spc="-1" strike="noStrike">
                <a:latin typeface="Arial"/>
              </a:rPr>
              <a:t>add-q : insérer 0.25 $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	</a:t>
            </a:r>
            <a:r>
              <a:rPr b="0" lang="fr-FR" sz="2000" spc="-1" strike="noStrike">
                <a:latin typeface="Arial"/>
              </a:rPr>
              <a:t>add-$ : insérer 1$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	</a:t>
            </a:r>
            <a:r>
              <a:rPr b="0" lang="fr-FR" sz="2000" spc="-1" strike="noStrike">
                <a:latin typeface="Arial"/>
              </a:rPr>
              <a:t>buy-c : 1$ =&gt; 1 cake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	</a:t>
            </a:r>
            <a:r>
              <a:rPr b="0" lang="fr-FR" sz="2000" spc="-1" strike="noStrike">
                <a:latin typeface="Arial"/>
              </a:rPr>
              <a:t>buy-a : 1$ =&gt; 1 apple + 0.25$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	</a:t>
            </a:r>
            <a:r>
              <a:rPr b="0" lang="fr-FR" sz="2000" spc="-1" strike="noStrike">
                <a:latin typeface="Arial"/>
              </a:rPr>
              <a:t>change : 4*0.25$ =&gt; 1$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29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0C92462-1CF4-4EFD-9AB5-D529BEA954EA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2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Acheter des objets dans un distributeur automatique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Signature des actions de la vending machine (1$, 0.25$, apple, cake)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Coin item subsort of marking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</p:txBody>
      </p:sp>
      <p:sp>
        <p:nvSpPr>
          <p:cNvPr id="129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8C5F36C-F669-49C1-AB2E-C0C99C573796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3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fr-FR" sz="1800" spc="-1" strike="noStrike">
                <a:latin typeface="LMRoman10-Regular-Identity-H"/>
              </a:rPr>
              <a:t>language for interacting with the vending machine</a:t>
            </a:r>
            <a:endParaRPr b="0" lang="fr-FR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1800" spc="-1" strike="noStrike">
                <a:latin typeface="LMRoman10-Regular-Identity-H"/>
              </a:rPr>
              <a:t>Extending signature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30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8D2EE71-0DD0-42A2-A237-747A1B484269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30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Rule : affiche « one dollar introduced » quand insertCoin appelé 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OO programming, conf &lt;obj : class, attributs&gt;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Vm : const vending machine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File: read, write, …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Idle : const action waited from input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30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682BA4E-5BD5-4B8F-8194-807DCA8BE6C0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5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3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Erew pour entrer dans l’env ext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Get correct input? &lt;=&gt; parse input?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30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7808C2D-3442-484C-9953-8089AC4FCD41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5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30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Native in Maude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1800" spc="-1" strike="noStrike">
                <a:latin typeface="LMRoman10-Regular-Identity-H"/>
              </a:rPr>
              <a:t>Parse input, execter avec rules given, print (colors, standard error,…)</a:t>
            </a:r>
            <a:endParaRPr b="0" lang="fr-FR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131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76BE3AE-D901-4F7D-803F-5D09B3FFDABD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5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3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Meta-term: Sort and Kind (getName, getType)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Meta-strategy: strategy, order, … 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Meta-module (import meta-term): get member of the module (rules, eq, op,…)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Meta-view : structure de donnée view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</p:txBody>
      </p:sp>
      <p:sp>
        <p:nvSpPr>
          <p:cNvPr id="131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9DC7626-3129-4EB6-9FB2-F274FED9E4EF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5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3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metaParse: 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Up: get metarepresentation / down: get canonical form (terms, op, eq, ax…)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31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7797188-F9FC-4E7E-9FCF-EE0C53EB5350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5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3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Syntaxe + sorts incomplets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</p:txBody>
      </p:sp>
      <p:sp>
        <p:nvSpPr>
          <p:cNvPr id="131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8EEF999-CB91-4343-83FC-2C01CDC118DA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5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32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</p:txBody>
      </p:sp>
      <p:sp>
        <p:nvSpPr>
          <p:cNvPr id="132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8D330C9-2052-4818-AB80-8DE4D33A03B4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1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Valuable insights -&gt; indice pour écrire le program correctement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16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01AE484-85AF-4BD4-978E-321C8823C95B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6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32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Parsing grossier: pas de typage dans les bubbles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</p:txBody>
      </p:sp>
      <p:sp>
        <p:nvSpPr>
          <p:cNvPr id="132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4A86AE0-6351-4392-B6D9-FFA0EE2842ED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6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3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File: get input/output, read/write..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MetaInterpreter: operation of interpreter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32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237EF42-5E04-45E9-A114-4D88A323E69E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6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3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latin typeface="Arial"/>
            </a:endParaRPr>
          </a:p>
        </p:txBody>
      </p:sp>
      <p:sp>
        <p:nvSpPr>
          <p:cNvPr id="133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BCBF021-B804-443E-A731-7706079F8207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6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3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latin typeface="Arial"/>
            </a:endParaRPr>
          </a:p>
        </p:txBody>
      </p:sp>
      <p:sp>
        <p:nvSpPr>
          <p:cNvPr id="133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D3DA570-44FA-4E0A-B18D-A71C7A82645E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6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3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latin typeface="Arial"/>
            </a:endParaRPr>
          </a:p>
        </p:txBody>
      </p:sp>
      <p:sp>
        <p:nvSpPr>
          <p:cNvPr id="133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05C81CD-F87D-46B1-AF47-45539DF53A55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6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33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latin typeface="Arial"/>
            </a:endParaRPr>
          </a:p>
        </p:txBody>
      </p:sp>
      <p:sp>
        <p:nvSpPr>
          <p:cNvPr id="134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25ABCCB-E41E-4B71-9153-2BCC49FB4E79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6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3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latin typeface="Arial"/>
            </a:endParaRPr>
          </a:p>
        </p:txBody>
      </p:sp>
      <p:sp>
        <p:nvSpPr>
          <p:cNvPr id="134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1406BA3-C987-4A5C-8FBA-12E25132D1FE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6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3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latin typeface="Arial"/>
            </a:endParaRPr>
          </a:p>
        </p:txBody>
      </p:sp>
      <p:sp>
        <p:nvSpPr>
          <p:cNvPr id="134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1424441-C6A5-4FD5-945F-C0E6DDD7C1AA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6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3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latin typeface="Arial"/>
            </a:endParaRPr>
          </a:p>
        </p:txBody>
      </p:sp>
      <p:sp>
        <p:nvSpPr>
          <p:cNvPr id="13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AAF51BF-2A0F-41C7-BFB4-BC777B0191F8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6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3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File: get input/output, read/write..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MetaInterpreter: operation of interpreter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35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C1B4056-A8F4-4C95-B432-85CB5E65AF70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1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Top -&gt; first element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Pop -&gt; remove first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Alternate -&gt; merge 2 stacks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17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6F8B6CB-F451-4E10-AC27-C1A09CC1FFBB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7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3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latin typeface="Arial"/>
            </a:endParaRPr>
          </a:p>
        </p:txBody>
      </p:sp>
      <p:sp>
        <p:nvSpPr>
          <p:cNvPr id="135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B9792E7-997B-48C0-A718-060B2CA8ABDD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7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3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latin typeface="Arial"/>
            </a:endParaRPr>
          </a:p>
        </p:txBody>
      </p:sp>
      <p:sp>
        <p:nvSpPr>
          <p:cNvPr id="135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FF219C9-0231-4138-8225-31450E007FAD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7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3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latin typeface="Arial"/>
            </a:endParaRPr>
          </a:p>
        </p:txBody>
      </p:sp>
      <p:sp>
        <p:nvSpPr>
          <p:cNvPr id="136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AADA94A-E5B6-46B1-AE33-A8B3DCB34C9E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7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3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latin typeface="Arial"/>
            </a:endParaRPr>
          </a:p>
        </p:txBody>
      </p:sp>
      <p:sp>
        <p:nvSpPr>
          <p:cNvPr id="136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2B60B7C-0F8D-45C2-A6BC-B137244CD920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7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3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latin typeface="Arial"/>
            </a:endParaRPr>
          </a:p>
        </p:txBody>
      </p:sp>
      <p:sp>
        <p:nvSpPr>
          <p:cNvPr id="136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CF9872C-4848-47E5-B019-211BA09451D2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7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3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latin typeface="Arial"/>
            </a:endParaRPr>
          </a:p>
        </p:txBody>
      </p:sp>
      <p:sp>
        <p:nvSpPr>
          <p:cNvPr id="137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52B3B2D-3B9D-4EDD-840E-DAE46DE5E730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7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3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latin typeface="Arial"/>
            </a:endParaRPr>
          </a:p>
        </p:txBody>
      </p:sp>
      <p:sp>
        <p:nvSpPr>
          <p:cNvPr id="137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51F50E4-6580-4A40-9109-D509A258FD3E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7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3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latin typeface="Arial"/>
            </a:endParaRPr>
          </a:p>
        </p:txBody>
      </p:sp>
      <p:sp>
        <p:nvSpPr>
          <p:cNvPr id="137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030BFC5-F242-4FA0-AB40-BDFF23AAF135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7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3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Type checking var / const, arity of functions, …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37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77DB4A3-5B6D-43FC-99C3-C306795A1CB4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7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3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latin typeface="Arial"/>
            </a:endParaRPr>
          </a:p>
        </p:txBody>
      </p:sp>
      <p:sp>
        <p:nvSpPr>
          <p:cNvPr id="138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D4D8C4F-4C74-4861-84DC-A8701DBBBABB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1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The central idea of rewriting is to impose directionality on the use of equations in proofs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Evaluer les termes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Pas forcément de mapping direct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17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FDB821B-3077-45E1-8F42-555DA89C7298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8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3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Term = right term, left term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Token ~ Const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38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62B65BD-F3E7-4965-82D5-1A3723678132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8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3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‘ </a:t>
            </a:r>
            <a:r>
              <a:rPr b="0" lang="fr-FR" sz="2000" spc="-1" strike="noStrike">
                <a:latin typeface="Arial"/>
              </a:rPr>
              <a:t>en plus : postprocessing (Python) aka formatter ?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38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E2D5450-B6AC-4B32-A237-9AF1FE1F2551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8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3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Nested func, constante, n-ary …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39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ED15062-4BCC-4B4F-9772-93CE6B9A8A31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8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3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Space after $ =&gt; pré formattage ?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39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E6DDF84-5107-450D-A590-900D8CCE55AD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8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3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Module funtype ou les types sont définis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Définir les sorts au moment du parsing dans le module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39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70C0078-E26C-4279-ABBE-CCC170104442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8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3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Space after $ =&gt; pré formattage ?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40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2E7424E-716B-470A-99CE-8F6FB62207E7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8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4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Space after $ =&gt; pré formattage ?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40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44A58E9-E021-4411-8D1F-A4317A70917F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8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4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Space after $ =&gt; pré formattage ?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40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3DED929-047D-486D-A054-DFC3F23E1FE0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8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4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latin typeface="Arial"/>
            </a:endParaRPr>
          </a:p>
        </p:txBody>
      </p:sp>
      <p:sp>
        <p:nvSpPr>
          <p:cNvPr id="140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7D4F0E5-EA9F-45F6-AC2B-C30EAEAD7934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8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4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latin typeface="Arial"/>
            </a:endParaRPr>
          </a:p>
        </p:txBody>
      </p:sp>
      <p:sp>
        <p:nvSpPr>
          <p:cNvPr id="141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8ACC79A-994B-49A8-91FF-BE3E2D050403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1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Five desirable properties involved in the verification of rewrite systems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are: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(1) termination--no infinite derivations are possible,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(2) confluence--each term has at most one normal form,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(3) soundness--terms are only rewritten to equal terms, (</a:t>
            </a:r>
            <a:r>
              <a:rPr b="0" lang="fr-FR" sz="1800" spc="-1" strike="noStrike">
                <a:solidFill>
                  <a:srgbClr val="ffffff"/>
                </a:solidFill>
                <a:latin typeface="Times New Roman"/>
              </a:rPr>
              <a:t>the equation l = r is valid in E)</a:t>
            </a:r>
            <a:endParaRPr b="0" lang="fr-FR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solidFill>
                  <a:srgbClr val="ffffff"/>
                </a:solidFill>
                <a:latin typeface="Times New Roman"/>
              </a:rPr>
              <a:t>(4) completeness--equal terms have the same normal form,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solidFill>
                  <a:srgbClr val="ffffff"/>
                </a:solidFill>
                <a:latin typeface="Times New Roman"/>
              </a:rPr>
              <a:t>(5) correctness--all normal forms satisfy given requirements.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17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77680B8-1628-480F-A1C5-DD5BCC62C162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9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4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latin typeface="Arial"/>
            </a:endParaRPr>
          </a:p>
        </p:txBody>
      </p:sp>
      <p:sp>
        <p:nvSpPr>
          <p:cNvPr id="141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CFBA928-A289-4572-9507-5B626B6C5A97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9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4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TRIV est une theory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List = container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41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D5A2C44-B59A-4777-B7AD-15E3E59FEAFD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9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4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latin typeface="Arial"/>
            </a:endParaRPr>
          </a:p>
        </p:txBody>
      </p:sp>
      <p:sp>
        <p:nvSpPr>
          <p:cNvPr id="142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2BCF15F-A803-43C6-BF1F-63CA7E2CBC36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9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4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latin typeface="Arial"/>
            </a:endParaRPr>
          </a:p>
        </p:txBody>
      </p:sp>
      <p:sp>
        <p:nvSpPr>
          <p:cNvPr id="142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65A3F15-BA09-4A07-934A-6B0103EB1E74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9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4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latin typeface="Arial"/>
            </a:endParaRPr>
          </a:p>
        </p:txBody>
      </p:sp>
      <p:sp>
        <p:nvSpPr>
          <p:cNvPr id="142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5543CBB-F37F-40AF-918E-E597ADE6F707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9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4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ITP : </a:t>
            </a:r>
            <a:r>
              <a:rPr b="0" lang="fr-FR" sz="2000" spc="-1" strike="noStrike">
                <a:latin typeface="Arial"/>
              </a:rPr>
              <a:t>Inductive theorem proving 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SCC : Completeness of rewrite system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CRC : confluence (equational)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ChC : confluence (rewrite spec)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MTT : termination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PB: modules écrit indep, problèmes de version, compatibilite, peu maintenu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43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2528A84-5978-4E0C-9040-18CE76766142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9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4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ITP : </a:t>
            </a:r>
            <a:r>
              <a:rPr b="0" lang="fr-FR" sz="2000" spc="-1" strike="noStrike">
                <a:latin typeface="Arial"/>
              </a:rPr>
              <a:t>Inductive theorem proving 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SCC : Completeness of rewrite system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CRC : confluence (equational)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ChC : confluence (rewrite spec)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MTT : termination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PB: modules écrit indep, problèmes de version, compatibilite, peu maintenu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43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E15C93B-AE3E-449F-8230-B2A3532810C4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9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4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latin typeface="Arial"/>
            </a:endParaRPr>
          </a:p>
        </p:txBody>
      </p:sp>
      <p:sp>
        <p:nvSpPr>
          <p:cNvPr id="143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516EFC7-416A-4832-A1F2-A0807C9BE7BD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9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4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latin typeface="Arial"/>
            </a:endParaRPr>
          </a:p>
        </p:txBody>
      </p:sp>
      <p:sp>
        <p:nvSpPr>
          <p:cNvPr id="143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4C1AD02-B650-40E4-907D-A76A26A0B4A1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9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4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latin typeface="Arial"/>
            </a:endParaRPr>
          </a:p>
        </p:txBody>
      </p:sp>
      <p:sp>
        <p:nvSpPr>
          <p:cNvPr id="144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D6811FC-9997-4886-BA9A-D2DCEB7F2396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fr-FR" sz="6000" spc="-1" strike="noStrike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b="0" lang="fr-FR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9FF796A0-417E-47EA-98D2-12B111848B0E}" type="datetime1">
              <a:rPr b="0" lang="fr-FR" sz="1200" spc="-1" strike="noStrike">
                <a:solidFill>
                  <a:srgbClr val="8b8b8b"/>
                </a:solidFill>
                <a:latin typeface="Calibri"/>
              </a:rPr>
              <a:t>04/06/2021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6E09D99A-4EEB-4118-BF98-CB4A5E402C68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Cliquez pour modifier les styles du texte du masque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Deuxième niveau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Troisième niveau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Quatrième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Cinquième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2D54023D-69E3-498E-BD69-067A399D0C05}" type="datetime1">
              <a:rPr b="0" lang="fr-FR" sz="1200" spc="-1" strike="noStrike">
                <a:solidFill>
                  <a:srgbClr val="8b8b8b"/>
                </a:solidFill>
                <a:latin typeface="Calibri"/>
              </a:rPr>
              <a:t>04/06/2021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5BCD6F1A-9249-4951-836E-B1B22BE1EA98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6206C1B1-00A5-4E16-A1FB-8408AFA519DF}" type="datetime1">
              <a:rPr b="0" lang="fr-FR" sz="1200" spc="-1" strike="noStrike">
                <a:solidFill>
                  <a:srgbClr val="8b8b8b"/>
                </a:solidFill>
                <a:latin typeface="Calibri"/>
              </a:rPr>
              <a:t>04/06/2021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1837F66E-D024-499B-9B0A-7E90C8DD29E6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13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image" Target="../media/image191.png"/><Relationship Id="rId2" Type="http://schemas.openxmlformats.org/officeDocument/2006/relationships/image" Target="../media/image19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00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image" Target="../media/image193.png"/><Relationship Id="rId2" Type="http://schemas.openxmlformats.org/officeDocument/2006/relationships/image" Target="../media/image19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01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image" Target="../media/image19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2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3.xml"/>
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image" Target="../media/image196.png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6" Type="http://schemas.openxmlformats.org/officeDocument/2006/relationships/image" Target="../media/image201.png"/><Relationship Id="rId7" Type="http://schemas.openxmlformats.org/officeDocument/2006/relationships/image" Target="../media/image202.png"/><Relationship Id="rId8" Type="http://schemas.openxmlformats.org/officeDocument/2006/relationships/image" Target="../media/image203.png"/><Relationship Id="rId9" Type="http://schemas.openxmlformats.org/officeDocument/2006/relationships/image" Target="../media/image204.png"/><Relationship Id="rId10" Type="http://schemas.openxmlformats.org/officeDocument/2006/relationships/slideLayout" Target="../slideLayouts/slideLayout13.xml"/><Relationship Id="rId11" Type="http://schemas.openxmlformats.org/officeDocument/2006/relationships/notesSlide" Target="../notesSlides/notesSlide104.xml"/>
</Relationships>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5.xml"/>
</Relationships>
</file>

<file path=ppt/slides/_rels/slide106.xml.rels><?xml version="1.0" encoding="UTF-8"?>
<Relationships xmlns="http://schemas.openxmlformats.org/package/2006/relationships"><Relationship Id="rId1" Type="http://schemas.openxmlformats.org/officeDocument/2006/relationships/image" Target="../media/image205.png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06.xml"/>
</Relationships>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7.xml"/>
</Relationships>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8.xml"/>
</Relationships>
</file>

<file path=ppt/slides/_rels/slide109.xml.rels><?xml version="1.0" encoding="UTF-8"?>
<Relationships xmlns="http://schemas.openxmlformats.org/package/2006/relationships"><Relationship Id="rId1" Type="http://schemas.openxmlformats.org/officeDocument/2006/relationships/image" Target="../media/image21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11.xml"/>
</Relationships>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0.xml"/>
</Relationships>
</file>

<file path=ppt/slides/_rels/slide111.xml.rels><?xml version="1.0" encoding="UTF-8"?>
<Relationships xmlns="http://schemas.openxmlformats.org/package/2006/relationships"><Relationship Id="rId1" Type="http://schemas.openxmlformats.org/officeDocument/2006/relationships/image" Target="../media/image211.png"/><Relationship Id="rId2" Type="http://schemas.openxmlformats.org/officeDocument/2006/relationships/image" Target="../media/image212.png"/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11.xml"/>
</Relationships>
</file>

<file path=ppt/slides/_rels/slide112.xml.rels><?xml version="1.0" encoding="UTF-8"?>
<Relationships xmlns="http://schemas.openxmlformats.org/package/2006/relationships"><Relationship Id="rId1" Type="http://schemas.openxmlformats.org/officeDocument/2006/relationships/image" Target="../media/image215.png"/><Relationship Id="rId2" Type="http://schemas.openxmlformats.org/officeDocument/2006/relationships/image" Target="../media/image216.png"/><Relationship Id="rId3" Type="http://schemas.openxmlformats.org/officeDocument/2006/relationships/image" Target="../media/image21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12.xml"/>
</Relationships>
</file>

<file path=ppt/slides/_rels/slide113.xml.rels><?xml version="1.0" encoding="UTF-8"?>
<Relationships xmlns="http://schemas.openxmlformats.org/package/2006/relationships"><Relationship Id="rId1" Type="http://schemas.openxmlformats.org/officeDocument/2006/relationships/image" Target="../media/image218.png"/><Relationship Id="rId2" Type="http://schemas.openxmlformats.org/officeDocument/2006/relationships/image" Target="../media/image21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3.xml"/>
</Relationships>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4.xml"/>
</Relationships>
</file>

<file path=ppt/slides/_rels/slide115.xml.rels><?xml version="1.0" encoding="UTF-8"?>
<Relationships xmlns="http://schemas.openxmlformats.org/package/2006/relationships"><Relationship Id="rId1" Type="http://schemas.openxmlformats.org/officeDocument/2006/relationships/image" Target="../media/image220.png"/><Relationship Id="rId2" Type="http://schemas.openxmlformats.org/officeDocument/2006/relationships/image" Target="../media/image221.png"/><Relationship Id="rId3" Type="http://schemas.openxmlformats.org/officeDocument/2006/relationships/image" Target="../media/image222.png"/><Relationship Id="rId4" Type="http://schemas.openxmlformats.org/officeDocument/2006/relationships/slideLayout" Target="../slideLayouts/slideLayout29.xml"/><Relationship Id="rId5" Type="http://schemas.openxmlformats.org/officeDocument/2006/relationships/notesSlide" Target="../notesSlides/notesSlide115.xml"/>
</Relationships>
</file>

<file path=ppt/slides/_rels/slide116.xml.rels><?xml version="1.0" encoding="UTF-8"?>
<Relationships xmlns="http://schemas.openxmlformats.org/package/2006/relationships"><Relationship Id="rId1" Type="http://schemas.openxmlformats.org/officeDocument/2006/relationships/image" Target="../media/image223.png"/><Relationship Id="rId2" Type="http://schemas.openxmlformats.org/officeDocument/2006/relationships/image" Target="../media/image224.pn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116.xml"/>
</Relationships>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9.xml.rels><?xml version="1.0" encoding="UTF-8"?>
<Relationships xmlns="http://schemas.openxmlformats.org/package/2006/relationships"><Relationship Id="rId1" Type="http://schemas.openxmlformats.org/officeDocument/2006/relationships/hyperlink" Target="http://rewriting.loria.fr/systems.html" TargetMode="External"/><Relationship Id="rId2" Type="http://schemas.openxmlformats.org/officeDocument/2006/relationships/hyperlink" Target="http://www.jaist.ac.jp/~hirokawa/tool/" TargetMode="External"/><Relationship Id="rId3" Type="http://schemas.openxmlformats.org/officeDocument/2006/relationships/hyperlink" Target="http://cl-informatik.uibk.ac.at/software/kbcv/" TargetMode="External"/><Relationship Id="rId4" Type="http://schemas.openxmlformats.org/officeDocument/2006/relationships/hyperlink" Target="https://homepage.divms.uiowa.edu/~astump/papers/thesis-wehrman.pdf" TargetMode="External"/><Relationship Id="rId5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120.xml.rels><?xml version="1.0" encoding="UTF-8"?>
<Relationships xmlns="http://schemas.openxmlformats.org/package/2006/relationships"><Relationship Id="rId1" Type="http://schemas.openxmlformats.org/officeDocument/2006/relationships/hyperlink" Target="https://www.metalevel.at/trs/" TargetMode="External"/><Relationship Id="rId2" Type="http://schemas.openxmlformats.org/officeDocument/2006/relationships/hyperlink" Target="http://maude.lcc.uma.es/CRChC/" TargetMode="External"/><Relationship Id="rId3" Type="http://schemas.openxmlformats.org/officeDocument/2006/relationships/hyperlink" Target="http://www.lcc.uma.es/~duran/MTT/" TargetMode="External"/><Relationship Id="rId4" Type="http://schemas.openxmlformats.org/officeDocument/2006/relationships/hyperlink" Target="http://maude.sip.ucm.es/debugging/" TargetMode="External"/><Relationship Id="rId5" Type="http://schemas.openxmlformats.org/officeDocument/2006/relationships/hyperlink" Target="https://fr.wikipedia.org/wiki/Compl%C3%A9tion_de_Knuth-Bendix" TargetMode="External"/><Relationship Id="rId6" Type="http://schemas.openxmlformats.org/officeDocument/2006/relationships/hyperlink" Target="https://fr.wikipedia.org/wiki/Paire_critique" TargetMode="External"/><Relationship Id="rId7" Type="http://schemas.openxmlformats.org/officeDocument/2006/relationships/slideLayout" Target="../slideLayouts/slideLayout13.xml"/>
</Relationships>
</file>

<file path=ppt/slides/_rels/slide121.xml.rels><?xml version="1.0" encoding="UTF-8"?>
<Relationships xmlns="http://schemas.openxmlformats.org/package/2006/relationships"><Relationship Id="rId1" Type="http://schemas.openxmlformats.org/officeDocument/2006/relationships/hyperlink" Target="http://tfmserver.dsic.upv.es:8080/Home.html" TargetMode="External"/><Relationship Id="rId2" Type="http://schemas.openxmlformats.org/officeDocument/2006/relationships/slideLayout" Target="../slideLayouts/slideLayout13.xml"/>
</Relationships>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slideLayout" Target="../slideLayouts/slideLayout13.xml"/><Relationship Id="rId11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8.gif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slideLayout" Target="../slideLayouts/slideLayout13.xml"/><Relationship Id="rId9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image" Target="../media/image75.png"/><Relationship Id="rId11" Type="http://schemas.openxmlformats.org/officeDocument/2006/relationships/image" Target="../media/image76.png"/><Relationship Id="rId12" Type="http://schemas.openxmlformats.org/officeDocument/2006/relationships/slideLayout" Target="../slideLayouts/slideLayout13.xml"/><Relationship Id="rId1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slideLayout" Target="../slideLayouts/slideLayout13.xml"/><Relationship Id="rId10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99.gif"/><Relationship Id="rId2" Type="http://schemas.openxmlformats.org/officeDocument/2006/relationships/image" Target="../media/image10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image" Target="../media/image10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07.gif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slideLayout" Target="../slideLayouts/slideLayout29.xml"/><Relationship Id="rId5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10.jpeg"/><Relationship Id="rId2" Type="http://schemas.openxmlformats.org/officeDocument/2006/relationships/image" Target="../media/image111.pn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12.jpeg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1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29.xml"/><Relationship Id="rId5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117.png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2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2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12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124.png"/><Relationship Id="rId2" Type="http://schemas.openxmlformats.org/officeDocument/2006/relationships/image" Target="../media/image12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126.png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slideLayout" Target="../slideLayouts/slideLayout13.xml"/><Relationship Id="rId9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12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13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13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132.png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5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135.png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5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138.png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5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14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142.png"/><Relationship Id="rId2" Type="http://schemas.openxmlformats.org/officeDocument/2006/relationships/image" Target="../media/image14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0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14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14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4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146.png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6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150.png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66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154.png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67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158.png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68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16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0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16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164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72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165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7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166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74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167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75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168.png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slideLayout" Target="../slideLayouts/slideLayout29.xml"/><Relationship Id="rId6" Type="http://schemas.openxmlformats.org/officeDocument/2006/relationships/notesSlide" Target="../notesSlides/notesSlide76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172.png"/><Relationship Id="rId2" Type="http://schemas.openxmlformats.org/officeDocument/2006/relationships/image" Target="../media/image173.png"/><Relationship Id="rId3" Type="http://schemas.openxmlformats.org/officeDocument/2006/relationships/image" Target="../media/image174.png"/><Relationship Id="rId4" Type="http://schemas.openxmlformats.org/officeDocument/2006/relationships/slideLayout" Target="../slideLayouts/slideLayout29.xml"/><Relationship Id="rId5" Type="http://schemas.openxmlformats.org/officeDocument/2006/relationships/notesSlide" Target="../notesSlides/notesSlide77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175.png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slideLayout" Target="../slideLayouts/slideLayout29.xml"/><Relationship Id="rId5" Type="http://schemas.openxmlformats.org/officeDocument/2006/relationships/notesSlide" Target="../notesSlides/notesSlide78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8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17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0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2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17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3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180.png"/><Relationship Id="rId2" Type="http://schemas.openxmlformats.org/officeDocument/2006/relationships/image" Target="../media/image18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84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5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6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18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7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8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0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18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1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image" Target="../media/image18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2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image" Target="../media/image18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3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4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5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6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image" Target="../media/image18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7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187.png"/><Relationship Id="rId2" Type="http://schemas.openxmlformats.org/officeDocument/2006/relationships/image" Target="../media/image18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98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image" Target="../media/image189.png"/><Relationship Id="rId2" Type="http://schemas.openxmlformats.org/officeDocument/2006/relationships/image" Target="../media/image19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9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fr-FR" sz="6000" spc="-1" strike="noStrike">
                <a:solidFill>
                  <a:srgbClr val="2e75b6"/>
                </a:solidFill>
                <a:latin typeface="Berlin Sans FB"/>
              </a:rPr>
              <a:t>Make FunBlocks alive</a:t>
            </a:r>
            <a:endParaRPr b="0" lang="fr-FR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fr-FR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Marvin FOURASTIE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fr-FR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Master project</a:t>
            </a:r>
            <a:endParaRPr b="0" lang="fr-FR" sz="20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fr-FR" sz="2000" spc="-1" strike="noStrike">
              <a:latin typeface="Arial"/>
            </a:endParaRPr>
          </a:p>
        </p:txBody>
      </p:sp>
      <p:sp>
        <p:nvSpPr>
          <p:cNvPr id="131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73E8E607-768F-4D8A-A1D2-5CFBBB7ED33B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Termination 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4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CB609C6F-5EFC-4EC9-9D6E-BE49870A55B9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pic>
        <p:nvPicPr>
          <p:cNvPr id="215" name="Image 14" descr=""/>
          <p:cNvPicPr/>
          <p:nvPr/>
        </p:nvPicPr>
        <p:blipFill>
          <a:blip r:embed="rId1"/>
          <a:stretch/>
        </p:blipFill>
        <p:spPr>
          <a:xfrm>
            <a:off x="2705040" y="1405080"/>
            <a:ext cx="6781320" cy="4825440"/>
          </a:xfrm>
          <a:prstGeom prst="rect">
            <a:avLst/>
          </a:prstGeom>
          <a:ln>
            <a:noFill/>
          </a:ln>
        </p:spPr>
      </p:pic>
      <p:pic>
        <p:nvPicPr>
          <p:cNvPr id="216" name="Image 15" descr=""/>
          <p:cNvPicPr/>
          <p:nvPr/>
        </p:nvPicPr>
        <p:blipFill>
          <a:blip r:embed="rId2"/>
          <a:stretch/>
        </p:blipFill>
        <p:spPr>
          <a:xfrm>
            <a:off x="2705040" y="1445760"/>
            <a:ext cx="6781320" cy="4847400"/>
          </a:xfrm>
          <a:prstGeom prst="rect">
            <a:avLst/>
          </a:prstGeom>
          <a:ln>
            <a:noFill/>
          </a:ln>
        </p:spPr>
      </p:pic>
      <p:pic>
        <p:nvPicPr>
          <p:cNvPr id="217" name="Image 16" descr=""/>
          <p:cNvPicPr/>
          <p:nvPr/>
        </p:nvPicPr>
        <p:blipFill>
          <a:blip r:embed="rId3"/>
          <a:stretch/>
        </p:blipFill>
        <p:spPr>
          <a:xfrm>
            <a:off x="2705040" y="1423800"/>
            <a:ext cx="6783120" cy="4847400"/>
          </a:xfrm>
          <a:prstGeom prst="rect">
            <a:avLst/>
          </a:prstGeom>
          <a:ln>
            <a:noFill/>
          </a:ln>
        </p:spPr>
      </p:pic>
      <p:grpSp>
        <p:nvGrpSpPr>
          <p:cNvPr id="218" name="Group 3"/>
          <p:cNvGrpSpPr/>
          <p:nvPr/>
        </p:nvGrpSpPr>
        <p:grpSpPr>
          <a:xfrm>
            <a:off x="2703600" y="1405080"/>
            <a:ext cx="6867720" cy="4825440"/>
            <a:chOff x="2703600" y="1405080"/>
            <a:chExt cx="6867720" cy="4825440"/>
          </a:xfrm>
        </p:grpSpPr>
        <p:pic>
          <p:nvPicPr>
            <p:cNvPr id="219" name="Image 17" descr=""/>
            <p:cNvPicPr/>
            <p:nvPr/>
          </p:nvPicPr>
          <p:blipFill>
            <a:blip r:embed="rId4"/>
            <a:stretch/>
          </p:blipFill>
          <p:spPr>
            <a:xfrm>
              <a:off x="2703600" y="1405080"/>
              <a:ext cx="6867720" cy="4825440"/>
            </a:xfrm>
            <a:prstGeom prst="rect">
              <a:avLst/>
            </a:prstGeom>
            <a:ln>
              <a:noFill/>
            </a:ln>
          </p:spPr>
        </p:pic>
        <p:sp>
          <p:nvSpPr>
            <p:cNvPr id="220" name="CustomShape 4"/>
            <p:cNvSpPr/>
            <p:nvPr/>
          </p:nvSpPr>
          <p:spPr>
            <a:xfrm>
              <a:off x="2834640" y="2260800"/>
              <a:ext cx="6522120" cy="643680"/>
            </a:xfrm>
            <a:prstGeom prst="roundRect">
              <a:avLst>
                <a:gd name="adj" fmla="val 16667"/>
              </a:avLst>
            </a:prstGeom>
            <a:noFill/>
            <a:ln w="5724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1" name="CustomShape 5"/>
            <p:cNvSpPr/>
            <p:nvPr/>
          </p:nvSpPr>
          <p:spPr>
            <a:xfrm>
              <a:off x="5329440" y="1860840"/>
              <a:ext cx="1532520" cy="699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fr-FR" sz="2000" spc="-1" strike="noStrike">
                  <a:solidFill>
                    <a:srgbClr val="ff0000"/>
                  </a:solidFill>
                  <a:latin typeface="Calibri"/>
                </a:rPr>
                <a:t>Initial state</a:t>
              </a:r>
              <a:endParaRPr b="0" lang="fr-FR" sz="2000" spc="-1" strike="noStrike">
                <a:latin typeface="Arial"/>
              </a:endParaRPr>
            </a:p>
          </p:txBody>
        </p:sp>
      </p:grpSp>
    </p:spTree>
  </p:cSld>
  <p:timing>
    <p:tnLst>
      <p:par>
        <p:cTn id="74" dur="indefinite" restart="never" nodeType="tmRoot">
          <p:childTnLst>
            <p:seq>
              <p:cTn id="75" dur="indefinite" nodeType="mainSeq">
                <p:childTnLst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Church-Rosser Checker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3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980E64DC-3A20-48D9-BEE6-57CB71828C0D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pic>
        <p:nvPicPr>
          <p:cNvPr id="964" name="Image 4" descr=""/>
          <p:cNvPicPr/>
          <p:nvPr/>
        </p:nvPicPr>
        <p:blipFill>
          <a:blip r:embed="rId1"/>
          <a:stretch/>
        </p:blipFill>
        <p:spPr>
          <a:xfrm>
            <a:off x="1790640" y="4472640"/>
            <a:ext cx="8610120" cy="1666440"/>
          </a:xfrm>
          <a:prstGeom prst="rect">
            <a:avLst/>
          </a:prstGeom>
          <a:ln>
            <a:noFill/>
          </a:ln>
        </p:spPr>
      </p:pic>
      <p:pic>
        <p:nvPicPr>
          <p:cNvPr id="965" name="Image 6" descr=""/>
          <p:cNvPicPr/>
          <p:nvPr/>
        </p:nvPicPr>
        <p:blipFill>
          <a:blip r:embed="rId2"/>
          <a:stretch/>
        </p:blipFill>
        <p:spPr>
          <a:xfrm>
            <a:off x="4274640" y="1614240"/>
            <a:ext cx="3642480" cy="2547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0" dur="indefinite" restart="never" nodeType="tmRoot">
          <p:childTnLst>
            <p:seq>
              <p:cTn id="39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Termination tool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7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A151AFEE-D21A-47EA-8856-04F999AE0F5A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pic>
        <p:nvPicPr>
          <p:cNvPr id="968" name="Image 4" descr=""/>
          <p:cNvPicPr/>
          <p:nvPr/>
        </p:nvPicPr>
        <p:blipFill>
          <a:blip r:embed="rId1"/>
          <a:srcRect l="0" t="0" r="26385" b="0"/>
          <a:stretch/>
        </p:blipFill>
        <p:spPr>
          <a:xfrm>
            <a:off x="5613480" y="1562760"/>
            <a:ext cx="6224760" cy="4089960"/>
          </a:xfrm>
          <a:prstGeom prst="rect">
            <a:avLst/>
          </a:prstGeom>
          <a:ln>
            <a:noFill/>
          </a:ln>
        </p:spPr>
      </p:pic>
      <p:pic>
        <p:nvPicPr>
          <p:cNvPr id="969" name="Image 6" descr=""/>
          <p:cNvPicPr/>
          <p:nvPr/>
        </p:nvPicPr>
        <p:blipFill>
          <a:blip r:embed="rId2"/>
          <a:stretch/>
        </p:blipFill>
        <p:spPr>
          <a:xfrm>
            <a:off x="617760" y="1562760"/>
            <a:ext cx="4647960" cy="4142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2" dur="indefinite" restart="never" nodeType="tmRoot">
          <p:childTnLst>
            <p:seq>
              <p:cTn id="39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Equation vs rules (in Maude)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1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C23C813D-39A3-4831-9B78-1229ED9C5AB1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972" name="CustomShape 3"/>
          <p:cNvSpPr/>
          <p:nvPr/>
        </p:nvSpPr>
        <p:spPr>
          <a:xfrm>
            <a:off x="1540080" y="1985760"/>
            <a:ext cx="648000" cy="729720"/>
          </a:xfrm>
          <a:prstGeom prst="mathEqual">
            <a:avLst>
              <a:gd name="adj1" fmla="val 12897"/>
              <a:gd name="adj2" fmla="val 2523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73" name="Graphique 6" descr=""/>
          <p:cNvPicPr/>
          <p:nvPr/>
        </p:nvPicPr>
        <p:blipFill>
          <a:blip r:embed="rId1"/>
          <a:stretch/>
        </p:blipFill>
        <p:spPr>
          <a:xfrm>
            <a:off x="7590960" y="1985760"/>
            <a:ext cx="726480" cy="726480"/>
          </a:xfrm>
          <a:prstGeom prst="rect">
            <a:avLst/>
          </a:prstGeom>
          <a:ln>
            <a:noFill/>
          </a:ln>
        </p:spPr>
      </p:pic>
      <p:sp>
        <p:nvSpPr>
          <p:cNvPr id="974" name="CustomShape 4"/>
          <p:cNvSpPr/>
          <p:nvPr/>
        </p:nvSpPr>
        <p:spPr>
          <a:xfrm>
            <a:off x="2435040" y="2118240"/>
            <a:ext cx="145872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</a:rPr>
              <a:t>Equations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975" name="CustomShape 5"/>
          <p:cNvSpPr/>
          <p:nvPr/>
        </p:nvSpPr>
        <p:spPr>
          <a:xfrm>
            <a:off x="8569800" y="2118240"/>
            <a:ext cx="89280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</a:rPr>
              <a:t>Rules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976" name="CustomShape 6"/>
          <p:cNvSpPr/>
          <p:nvPr/>
        </p:nvSpPr>
        <p:spPr>
          <a:xfrm>
            <a:off x="1457640" y="2943360"/>
            <a:ext cx="3042000" cy="13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Represent theory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Terminating and confluent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977" name="CustomShape 7"/>
          <p:cNvSpPr/>
          <p:nvPr/>
        </p:nvSpPr>
        <p:spPr>
          <a:xfrm>
            <a:off x="6791760" y="2940120"/>
            <a:ext cx="5037120" cy="13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Represent states changes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No constraints on termination and confluence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978" name="CustomShape 8"/>
          <p:cNvSpPr/>
          <p:nvPr/>
        </p:nvSpPr>
        <p:spPr>
          <a:xfrm>
            <a:off x="3581280" y="5205240"/>
            <a:ext cx="5028840" cy="942840"/>
          </a:xfrm>
          <a:prstGeom prst="rect">
            <a:avLst/>
          </a:prstGeom>
          <a:noFill/>
          <a:ln w="3816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Reductions using rewrite logic</a:t>
            </a:r>
            <a:endParaRPr b="0" lang="fr-FR" sz="2800" spc="-1" strike="noStrike">
              <a:latin typeface="Arial"/>
            </a:endParaRPr>
          </a:p>
        </p:txBody>
      </p:sp>
    </p:spTree>
  </p:cSld>
  <p:timing>
    <p:tnLst>
      <p:par>
        <p:cTn id="394" dur="indefinite" restart="never" nodeType="tmRoot">
          <p:childTnLst>
            <p:seq>
              <p:cTn id="39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Parsing in Maude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473A5FC2-F77D-42D1-8AF0-FF9ED8821E60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981" name="CustomShape 3"/>
          <p:cNvSpPr/>
          <p:nvPr/>
        </p:nvSpPr>
        <p:spPr>
          <a:xfrm>
            <a:off x="2876400" y="2622960"/>
            <a:ext cx="1458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</a:rPr>
              <a:t>reduce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982" name="CustomShape 4"/>
          <p:cNvSpPr/>
          <p:nvPr/>
        </p:nvSpPr>
        <p:spPr>
          <a:xfrm>
            <a:off x="2876400" y="4066200"/>
            <a:ext cx="118692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</a:rPr>
              <a:t>rewrite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983" name="CustomShape 5"/>
          <p:cNvSpPr/>
          <p:nvPr/>
        </p:nvSpPr>
        <p:spPr>
          <a:xfrm>
            <a:off x="6820920" y="4066200"/>
            <a:ext cx="33771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ourant"/>
              </a:rPr>
              <a:t>rew [6] $ $ q q .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984" name="CustomShape 6"/>
          <p:cNvSpPr/>
          <p:nvPr/>
        </p:nvSpPr>
        <p:spPr>
          <a:xfrm>
            <a:off x="6820920" y="2622960"/>
            <a:ext cx="33771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ourant"/>
              </a:rPr>
              <a:t>red 1 + (1 + 1) .</a:t>
            </a:r>
            <a:endParaRPr b="0" lang="fr-FR" sz="2400" spc="-1" strike="noStrike">
              <a:latin typeface="Arial"/>
            </a:endParaRPr>
          </a:p>
        </p:txBody>
      </p:sp>
    </p:spTree>
  </p:cSld>
  <p:timing>
    <p:tnLst>
      <p:par>
        <p:cTn id="396" dur="indefinite" restart="never" nodeType="tmRoot">
          <p:childTnLst>
            <p:seq>
              <p:cTn id="39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Precedence and gathering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6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1B4FED13-0D0B-4810-B0F2-01283BB67EFF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pic>
        <p:nvPicPr>
          <p:cNvPr id="987" name="Image 4" descr=""/>
          <p:cNvPicPr/>
          <p:nvPr/>
        </p:nvPicPr>
        <p:blipFill>
          <a:blip r:embed="rId1"/>
          <a:stretch/>
        </p:blipFill>
        <p:spPr>
          <a:xfrm>
            <a:off x="838080" y="3039480"/>
            <a:ext cx="4429080" cy="1090800"/>
          </a:xfrm>
          <a:prstGeom prst="rect">
            <a:avLst/>
          </a:prstGeom>
          <a:ln>
            <a:noFill/>
          </a:ln>
        </p:spPr>
      </p:pic>
      <p:sp>
        <p:nvSpPr>
          <p:cNvPr id="988" name="CustomShape 3"/>
          <p:cNvSpPr/>
          <p:nvPr/>
        </p:nvSpPr>
        <p:spPr>
          <a:xfrm flipH="1" flipV="1">
            <a:off x="5552640" y="3584160"/>
            <a:ext cx="1084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89" name="Image 6" descr=""/>
          <p:cNvPicPr/>
          <p:nvPr/>
        </p:nvPicPr>
        <p:blipFill>
          <a:blip r:embed="rId2"/>
          <a:stretch/>
        </p:blipFill>
        <p:spPr>
          <a:xfrm>
            <a:off x="6924600" y="2160360"/>
            <a:ext cx="1544760" cy="408960"/>
          </a:xfrm>
          <a:prstGeom prst="rect">
            <a:avLst/>
          </a:prstGeom>
          <a:ln>
            <a:noFill/>
          </a:ln>
        </p:spPr>
      </p:pic>
      <p:sp>
        <p:nvSpPr>
          <p:cNvPr id="990" name="CustomShape 4"/>
          <p:cNvSpPr/>
          <p:nvPr/>
        </p:nvSpPr>
        <p:spPr>
          <a:xfrm>
            <a:off x="8610480" y="1492560"/>
            <a:ext cx="209880" cy="1744200"/>
          </a:xfrm>
          <a:prstGeom prst="leftBrace">
            <a:avLst>
              <a:gd name="adj1" fmla="val 8333"/>
              <a:gd name="adj2" fmla="val 50000"/>
            </a:avLst>
          </a:prstGeom>
          <a:noFill/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91" name="Image 13" descr=""/>
          <p:cNvPicPr/>
          <p:nvPr/>
        </p:nvPicPr>
        <p:blipFill>
          <a:blip r:embed="rId3"/>
          <a:stretch/>
        </p:blipFill>
        <p:spPr>
          <a:xfrm>
            <a:off x="8961840" y="1614960"/>
            <a:ext cx="1782360" cy="408960"/>
          </a:xfrm>
          <a:prstGeom prst="rect">
            <a:avLst/>
          </a:prstGeom>
          <a:ln>
            <a:noFill/>
          </a:ln>
        </p:spPr>
      </p:pic>
      <p:pic>
        <p:nvPicPr>
          <p:cNvPr id="992" name="Image 16" descr=""/>
          <p:cNvPicPr/>
          <p:nvPr/>
        </p:nvPicPr>
        <p:blipFill>
          <a:blip r:embed="rId4"/>
          <a:stretch/>
        </p:blipFill>
        <p:spPr>
          <a:xfrm>
            <a:off x="8935200" y="2705760"/>
            <a:ext cx="1835280" cy="408960"/>
          </a:xfrm>
          <a:prstGeom prst="rect">
            <a:avLst/>
          </a:prstGeom>
          <a:ln>
            <a:noFill/>
          </a:ln>
        </p:spPr>
      </p:pic>
      <p:pic>
        <p:nvPicPr>
          <p:cNvPr id="993" name="Graphique 18" descr=""/>
          <p:cNvPicPr/>
          <p:nvPr/>
        </p:nvPicPr>
        <p:blipFill>
          <a:blip r:embed="rId5"/>
          <a:srcRect l="27244" t="19331" r="33386" b="21024"/>
          <a:stretch/>
        </p:blipFill>
        <p:spPr>
          <a:xfrm>
            <a:off x="10911960" y="1810800"/>
            <a:ext cx="640800" cy="971280"/>
          </a:xfrm>
          <a:prstGeom prst="rect">
            <a:avLst/>
          </a:prstGeom>
          <a:ln>
            <a:noFill/>
          </a:ln>
        </p:spPr>
      </p:pic>
      <p:pic>
        <p:nvPicPr>
          <p:cNvPr id="994" name="Image 20" descr=""/>
          <p:cNvPicPr/>
          <p:nvPr/>
        </p:nvPicPr>
        <p:blipFill>
          <a:blip r:embed="rId6"/>
          <a:stretch/>
        </p:blipFill>
        <p:spPr>
          <a:xfrm>
            <a:off x="6924600" y="4369320"/>
            <a:ext cx="1623600" cy="408960"/>
          </a:xfrm>
          <a:prstGeom prst="rect">
            <a:avLst/>
          </a:prstGeom>
          <a:ln>
            <a:noFill/>
          </a:ln>
        </p:spPr>
      </p:pic>
      <p:sp>
        <p:nvSpPr>
          <p:cNvPr id="995" name="CustomShape 5"/>
          <p:cNvSpPr/>
          <p:nvPr/>
        </p:nvSpPr>
        <p:spPr>
          <a:xfrm>
            <a:off x="8610480" y="3701520"/>
            <a:ext cx="209880" cy="1744200"/>
          </a:xfrm>
          <a:prstGeom prst="leftBrace">
            <a:avLst>
              <a:gd name="adj1" fmla="val 8333"/>
              <a:gd name="adj2" fmla="val 50000"/>
            </a:avLst>
          </a:prstGeom>
          <a:noFill/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96" name="Image 23" descr=""/>
          <p:cNvPicPr/>
          <p:nvPr/>
        </p:nvPicPr>
        <p:blipFill>
          <a:blip r:embed="rId7"/>
          <a:stretch/>
        </p:blipFill>
        <p:spPr>
          <a:xfrm>
            <a:off x="8915400" y="4931640"/>
            <a:ext cx="1874880" cy="408960"/>
          </a:xfrm>
          <a:prstGeom prst="rect">
            <a:avLst/>
          </a:prstGeom>
          <a:ln>
            <a:noFill/>
          </a:ln>
        </p:spPr>
      </p:pic>
      <p:pic>
        <p:nvPicPr>
          <p:cNvPr id="997" name="Image 25" descr=""/>
          <p:cNvPicPr/>
          <p:nvPr/>
        </p:nvPicPr>
        <p:blipFill>
          <a:blip r:embed="rId8"/>
          <a:stretch/>
        </p:blipFill>
        <p:spPr>
          <a:xfrm>
            <a:off x="8932680" y="3818880"/>
            <a:ext cx="1711800" cy="408960"/>
          </a:xfrm>
          <a:prstGeom prst="rect">
            <a:avLst/>
          </a:prstGeom>
          <a:ln>
            <a:noFill/>
          </a:ln>
        </p:spPr>
      </p:pic>
      <p:pic>
        <p:nvPicPr>
          <p:cNvPr id="998" name="Graphique 26" descr=""/>
          <p:cNvPicPr/>
          <p:nvPr/>
        </p:nvPicPr>
        <p:blipFill>
          <a:blip r:embed="rId9"/>
          <a:srcRect l="27244" t="19331" r="33386" b="21024"/>
          <a:stretch/>
        </p:blipFill>
        <p:spPr>
          <a:xfrm>
            <a:off x="10911960" y="4088160"/>
            <a:ext cx="640800" cy="971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8" dur="indefinite" restart="never" nodeType="tmRoot">
          <p:childTnLst>
            <p:seq>
              <p:cTn id="39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Precedence and gathering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F5FB6CD1-A5E0-4E9B-BFA8-CF3320D9C20C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1001" name="CustomShape 3"/>
          <p:cNvSpPr/>
          <p:nvPr/>
        </p:nvSpPr>
        <p:spPr>
          <a:xfrm>
            <a:off x="1182600" y="2329920"/>
            <a:ext cx="1458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</a:rPr>
              <a:t>prec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002" name="CustomShape 4"/>
          <p:cNvSpPr/>
          <p:nvPr/>
        </p:nvSpPr>
        <p:spPr>
          <a:xfrm>
            <a:off x="1182600" y="4066200"/>
            <a:ext cx="1186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</a:rPr>
              <a:t>gather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003" name="CustomShape 5"/>
          <p:cNvSpPr/>
          <p:nvPr/>
        </p:nvSpPr>
        <p:spPr>
          <a:xfrm>
            <a:off x="4406040" y="4066200"/>
            <a:ext cx="725400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</a:rPr>
              <a:t>E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 : precedence value </a:t>
            </a:r>
            <a:r>
              <a:rPr b="1" lang="fr-FR" sz="2400" spc="-1" strike="noStrike">
                <a:solidFill>
                  <a:srgbClr val="000000"/>
                </a:solidFill>
                <a:latin typeface="Calibri"/>
              </a:rPr>
              <a:t>≤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 precedence value of the operator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004" name="CustomShape 6"/>
          <p:cNvSpPr/>
          <p:nvPr/>
        </p:nvSpPr>
        <p:spPr>
          <a:xfrm>
            <a:off x="4406040" y="2324520"/>
            <a:ext cx="631692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Indication of « priority » using a natural number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005" name="CustomShape 7"/>
          <p:cNvSpPr/>
          <p:nvPr/>
        </p:nvSpPr>
        <p:spPr>
          <a:xfrm flipH="1" flipV="1">
            <a:off x="2942280" y="2554560"/>
            <a:ext cx="1084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6" name="CustomShape 8"/>
          <p:cNvSpPr/>
          <p:nvPr/>
        </p:nvSpPr>
        <p:spPr>
          <a:xfrm flipH="1" flipV="1">
            <a:off x="2942280" y="4296600"/>
            <a:ext cx="1084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7" name="CustomShape 9"/>
          <p:cNvSpPr/>
          <p:nvPr/>
        </p:nvSpPr>
        <p:spPr>
          <a:xfrm>
            <a:off x="4406040" y="4700160"/>
            <a:ext cx="725400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</a:rPr>
              <a:t>e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 : precedence value </a:t>
            </a:r>
            <a:r>
              <a:rPr b="1" lang="fr-FR" sz="2400" spc="-1" strike="noStrike">
                <a:solidFill>
                  <a:srgbClr val="000000"/>
                </a:solidFill>
                <a:latin typeface="Calibri"/>
              </a:rPr>
              <a:t>&lt;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 precedence value of the operator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008" name="CustomShape 10"/>
          <p:cNvSpPr/>
          <p:nvPr/>
        </p:nvSpPr>
        <p:spPr>
          <a:xfrm>
            <a:off x="4406040" y="5334120"/>
            <a:ext cx="7254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</a:rPr>
              <a:t>&amp;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 : any precedence value</a:t>
            </a:r>
            <a:endParaRPr b="0" lang="fr-FR" sz="2400" spc="-1" strike="noStrike">
              <a:latin typeface="Arial"/>
            </a:endParaRPr>
          </a:p>
        </p:txBody>
      </p:sp>
    </p:spTree>
  </p:cSld>
  <p:timing>
    <p:tnLst>
      <p:par>
        <p:cTn id="400" dur="indefinite" restart="never" nodeType="tmRoot">
          <p:childTnLst>
            <p:seq>
              <p:cTn id="40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Precedence and gathering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704F8E82-39E4-40EB-884C-D3908808431A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1011" name="CustomShape 3"/>
          <p:cNvSpPr/>
          <p:nvPr/>
        </p:nvSpPr>
        <p:spPr>
          <a:xfrm flipH="1" flipV="1">
            <a:off x="2713680" y="4022640"/>
            <a:ext cx="1084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12" name="Image 6" descr=""/>
          <p:cNvPicPr/>
          <p:nvPr/>
        </p:nvPicPr>
        <p:blipFill>
          <a:blip r:embed="rId1"/>
          <a:stretch/>
        </p:blipFill>
        <p:spPr>
          <a:xfrm>
            <a:off x="4540320" y="3559680"/>
            <a:ext cx="1544760" cy="408960"/>
          </a:xfrm>
          <a:prstGeom prst="rect">
            <a:avLst/>
          </a:prstGeom>
          <a:ln>
            <a:noFill/>
          </a:ln>
        </p:spPr>
      </p:pic>
      <p:pic>
        <p:nvPicPr>
          <p:cNvPr id="1013" name="Image 13" descr=""/>
          <p:cNvPicPr/>
          <p:nvPr/>
        </p:nvPicPr>
        <p:blipFill>
          <a:blip r:embed="rId2"/>
          <a:stretch/>
        </p:blipFill>
        <p:spPr>
          <a:xfrm>
            <a:off x="7071120" y="3559680"/>
            <a:ext cx="1782360" cy="408960"/>
          </a:xfrm>
          <a:prstGeom prst="rect">
            <a:avLst/>
          </a:prstGeom>
          <a:ln>
            <a:noFill/>
          </a:ln>
        </p:spPr>
      </p:pic>
      <p:pic>
        <p:nvPicPr>
          <p:cNvPr id="1014" name="Image 20" descr=""/>
          <p:cNvPicPr/>
          <p:nvPr/>
        </p:nvPicPr>
        <p:blipFill>
          <a:blip r:embed="rId3"/>
          <a:stretch/>
        </p:blipFill>
        <p:spPr>
          <a:xfrm>
            <a:off x="4540320" y="4164480"/>
            <a:ext cx="1623600" cy="408960"/>
          </a:xfrm>
          <a:prstGeom prst="rect">
            <a:avLst/>
          </a:prstGeom>
          <a:ln>
            <a:noFill/>
          </a:ln>
        </p:spPr>
      </p:pic>
      <p:pic>
        <p:nvPicPr>
          <p:cNvPr id="1015" name="Image 23" descr=""/>
          <p:cNvPicPr/>
          <p:nvPr/>
        </p:nvPicPr>
        <p:blipFill>
          <a:blip r:embed="rId4"/>
          <a:stretch/>
        </p:blipFill>
        <p:spPr>
          <a:xfrm>
            <a:off x="7024680" y="4164480"/>
            <a:ext cx="1874880" cy="408960"/>
          </a:xfrm>
          <a:prstGeom prst="rect">
            <a:avLst/>
          </a:prstGeom>
          <a:ln>
            <a:noFill/>
          </a:ln>
        </p:spPr>
      </p:pic>
      <p:pic>
        <p:nvPicPr>
          <p:cNvPr id="1016" name="Image 5" descr=""/>
          <p:cNvPicPr/>
          <p:nvPr/>
        </p:nvPicPr>
        <p:blipFill>
          <a:blip r:embed="rId5"/>
          <a:stretch/>
        </p:blipFill>
        <p:spPr>
          <a:xfrm>
            <a:off x="444960" y="1971720"/>
            <a:ext cx="6709320" cy="788400"/>
          </a:xfrm>
          <a:prstGeom prst="rect">
            <a:avLst/>
          </a:prstGeom>
          <a:ln>
            <a:noFill/>
          </a:ln>
        </p:spPr>
      </p:pic>
      <p:sp>
        <p:nvSpPr>
          <p:cNvPr id="1017" name="CustomShape 4"/>
          <p:cNvSpPr/>
          <p:nvPr/>
        </p:nvSpPr>
        <p:spPr>
          <a:xfrm>
            <a:off x="6292080" y="3559680"/>
            <a:ext cx="572040" cy="477360"/>
          </a:xfrm>
          <a:prstGeom prst="mathEqual">
            <a:avLst>
              <a:gd name="adj1" fmla="val 12897"/>
              <a:gd name="adj2" fmla="val 2523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8" name="CustomShape 5"/>
          <p:cNvSpPr/>
          <p:nvPr/>
        </p:nvSpPr>
        <p:spPr>
          <a:xfrm>
            <a:off x="6308280" y="4164480"/>
            <a:ext cx="572040" cy="477360"/>
          </a:xfrm>
          <a:prstGeom prst="mathEqual">
            <a:avLst>
              <a:gd name="adj1" fmla="val 12897"/>
              <a:gd name="adj2" fmla="val 2523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402" dur="indefinite" restart="never" nodeType="tmRoot">
          <p:childTnLst>
            <p:seq>
              <p:cTn id="40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Default precedence values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ACECF6C7-E1C8-4622-96CD-54F3C03A53A5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1021" name="CustomShape 3"/>
          <p:cNvSpPr/>
          <p:nvPr/>
        </p:nvSpPr>
        <p:spPr>
          <a:xfrm>
            <a:off x="1182600" y="2329920"/>
            <a:ext cx="1458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</a:rPr>
              <a:t>prec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022" name="CustomShape 4"/>
          <p:cNvSpPr/>
          <p:nvPr/>
        </p:nvSpPr>
        <p:spPr>
          <a:xfrm>
            <a:off x="4329360" y="2324520"/>
            <a:ext cx="7254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</a:rPr>
              <a:t>0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 for the constants (</a:t>
            </a:r>
            <a:r>
              <a:rPr b="0" lang="fr-FR" sz="2400" spc="-1" strike="noStrike">
                <a:solidFill>
                  <a:srgbClr val="2e75b6"/>
                </a:solidFill>
                <a:latin typeface="Courant"/>
              </a:rPr>
              <a:t>zero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)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023" name="CustomShape 5"/>
          <p:cNvSpPr/>
          <p:nvPr/>
        </p:nvSpPr>
        <p:spPr>
          <a:xfrm flipH="1" flipV="1">
            <a:off x="2942280" y="2554560"/>
            <a:ext cx="1084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4" name="CustomShape 6"/>
          <p:cNvSpPr/>
          <p:nvPr/>
        </p:nvSpPr>
        <p:spPr>
          <a:xfrm>
            <a:off x="4329360" y="4512240"/>
            <a:ext cx="774648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</a:rPr>
              <a:t>41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 : for mixfix operator which begin </a:t>
            </a:r>
            <a:r>
              <a:rPr b="1" lang="fr-FR" sz="2400" spc="-1" strike="noStrike" u="sng">
                <a:solidFill>
                  <a:srgbClr val="000000"/>
                </a:solidFill>
                <a:uFillTx/>
                <a:latin typeface="Calibri"/>
              </a:rPr>
              <a:t>and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 end with _ ( </a:t>
            </a:r>
            <a:r>
              <a:rPr b="0" lang="fr-FR" sz="2400" spc="-1" strike="noStrike">
                <a:solidFill>
                  <a:srgbClr val="2e75b6"/>
                </a:solidFill>
                <a:latin typeface="Courant"/>
              </a:rPr>
              <a:t>_+_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)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025" name="CustomShape 7"/>
          <p:cNvSpPr/>
          <p:nvPr/>
        </p:nvSpPr>
        <p:spPr>
          <a:xfrm>
            <a:off x="4329360" y="2894760"/>
            <a:ext cx="811440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</a:rPr>
              <a:t>0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 for mixfix operator which not begin </a:t>
            </a:r>
            <a:r>
              <a:rPr b="1" lang="fr-FR" sz="2400" spc="-1" strike="noStrike" u="sng">
                <a:solidFill>
                  <a:srgbClr val="000000"/>
                </a:solidFill>
                <a:uFillTx/>
                <a:latin typeface="Calibri"/>
              </a:rPr>
              <a:t>nor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 end with _ ( </a:t>
            </a:r>
            <a:r>
              <a:rPr b="0" lang="fr-FR" sz="2400" spc="-1" strike="noStrike">
                <a:solidFill>
                  <a:srgbClr val="2e75b6"/>
                </a:solidFill>
                <a:latin typeface="Courant"/>
              </a:rPr>
              <a:t>(_)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)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026" name="CustomShape 8"/>
          <p:cNvSpPr/>
          <p:nvPr/>
        </p:nvSpPr>
        <p:spPr>
          <a:xfrm>
            <a:off x="4329360" y="3518640"/>
            <a:ext cx="774648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</a:rPr>
              <a:t>41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 for mixfix operator which begin </a:t>
            </a:r>
            <a:r>
              <a:rPr b="1" lang="fr-FR" sz="2400" spc="-1" strike="noStrike" u="sng">
                <a:solidFill>
                  <a:srgbClr val="000000"/>
                </a:solidFill>
                <a:uFillTx/>
                <a:latin typeface="Calibri"/>
              </a:rPr>
              <a:t>or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 and with _ ( </a:t>
            </a:r>
            <a:r>
              <a:rPr b="0" lang="fr-FR" sz="2400" spc="-1" strike="noStrike">
                <a:solidFill>
                  <a:srgbClr val="2e75b6"/>
                </a:solidFill>
                <a:latin typeface="Courant"/>
              </a:rPr>
              <a:t>to_:_ 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)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</a:rPr>
              <a:t> </a:t>
            </a:r>
            <a:r>
              <a:rPr b="0" lang="fr-FR" sz="2400" spc="-1" strike="noStrike">
                <a:solidFill>
                  <a:srgbClr val="2e75b6"/>
                </a:solidFill>
                <a:latin typeface="Calibri"/>
              </a:rPr>
              <a:t>-&gt; 15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 for unary operator ( </a:t>
            </a:r>
            <a:r>
              <a:rPr b="0" lang="fr-FR" sz="2400" spc="-1" strike="noStrike">
                <a:solidFill>
                  <a:srgbClr val="2e75b6"/>
                </a:solidFill>
                <a:latin typeface="Courant"/>
              </a:rPr>
              <a:t>not_ 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)</a:t>
            </a:r>
            <a:endParaRPr b="0" lang="fr-FR" sz="2400" spc="-1" strike="noStrike">
              <a:latin typeface="Arial"/>
            </a:endParaRPr>
          </a:p>
        </p:txBody>
      </p:sp>
    </p:spTree>
  </p:cSld>
  <p:timing>
    <p:tnLst>
      <p:par>
        <p:cTn id="404" dur="indefinite" restart="never" nodeType="tmRoot">
          <p:childTnLst>
            <p:seq>
              <p:cTn id="40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Default gathering values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8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B5EF9FCF-BABC-48D9-B7C9-BACDE06F0E12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1029" name="CustomShape 3"/>
          <p:cNvSpPr/>
          <p:nvPr/>
        </p:nvSpPr>
        <p:spPr>
          <a:xfrm>
            <a:off x="1182600" y="2329920"/>
            <a:ext cx="1458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</a:rPr>
              <a:t>gather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030" name="CustomShape 4"/>
          <p:cNvSpPr/>
          <p:nvPr/>
        </p:nvSpPr>
        <p:spPr>
          <a:xfrm>
            <a:off x="4329360" y="2324520"/>
            <a:ext cx="7254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</a:rPr>
              <a:t>&amp;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 for default prefix operators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031" name="CustomShape 5"/>
          <p:cNvSpPr/>
          <p:nvPr/>
        </p:nvSpPr>
        <p:spPr>
          <a:xfrm flipH="1" flipV="1">
            <a:off x="2942280" y="2554560"/>
            <a:ext cx="1084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2" name="CustomShape 6"/>
          <p:cNvSpPr/>
          <p:nvPr/>
        </p:nvSpPr>
        <p:spPr>
          <a:xfrm>
            <a:off x="315360" y="4302720"/>
            <a:ext cx="1187640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Special cases of </a:t>
            </a:r>
            <a:r>
              <a:rPr b="0" lang="fr-FR" sz="2400" spc="-1" strike="noStrike">
                <a:solidFill>
                  <a:srgbClr val="2e75b6"/>
                </a:solidFill>
                <a:latin typeface="Calibri"/>
              </a:rPr>
              <a:t>binary 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operators which </a:t>
            </a:r>
            <a:r>
              <a:rPr b="0" lang="fr-FR" sz="2400" spc="-1" strike="noStrike">
                <a:solidFill>
                  <a:srgbClr val="2e75b6"/>
                </a:solidFill>
                <a:latin typeface="Calibri"/>
              </a:rPr>
              <a:t>start and end with _ 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and have </a:t>
            </a:r>
            <a:r>
              <a:rPr b="0" lang="fr-FR" sz="2400" spc="-1" strike="noStrike">
                <a:solidFill>
                  <a:srgbClr val="2e75b6"/>
                </a:solidFill>
                <a:latin typeface="Calibri"/>
              </a:rPr>
              <a:t>precedence value &gt; 0 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: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033" name="CustomShape 7"/>
          <p:cNvSpPr/>
          <p:nvPr/>
        </p:nvSpPr>
        <p:spPr>
          <a:xfrm>
            <a:off x="4329360" y="2894760"/>
            <a:ext cx="811440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</a:rPr>
              <a:t>&amp;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 for operator which not begin </a:t>
            </a:r>
            <a:r>
              <a:rPr b="1" lang="fr-FR" sz="2400" spc="-1" strike="noStrike" u="sng">
                <a:solidFill>
                  <a:srgbClr val="000000"/>
                </a:solidFill>
                <a:uFillTx/>
                <a:latin typeface="Calibri"/>
              </a:rPr>
              <a:t>nor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 end with _ ( </a:t>
            </a:r>
            <a:r>
              <a:rPr b="0" lang="fr-FR" sz="2400" spc="-1" strike="noStrike">
                <a:solidFill>
                  <a:srgbClr val="2e75b6"/>
                </a:solidFill>
                <a:latin typeface="Courant"/>
              </a:rPr>
              <a:t>(_)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)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034" name="CustomShape 8"/>
          <p:cNvSpPr/>
          <p:nvPr/>
        </p:nvSpPr>
        <p:spPr>
          <a:xfrm>
            <a:off x="4329360" y="3518640"/>
            <a:ext cx="774648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</a:rPr>
              <a:t>E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 for adjacent _  or _ at the edges ( </a:t>
            </a:r>
            <a:r>
              <a:rPr b="0" lang="fr-FR" sz="2400" spc="-1" strike="noStrike">
                <a:solidFill>
                  <a:srgbClr val="2e75b6"/>
                </a:solidFill>
                <a:latin typeface="Courant"/>
              </a:rPr>
              <a:t>_?_:_ 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is</a:t>
            </a:r>
            <a:r>
              <a:rPr b="0" lang="fr-FR" sz="2400" spc="-1" strike="noStrike">
                <a:solidFill>
                  <a:srgbClr val="2e75b6"/>
                </a:solidFill>
                <a:latin typeface="Courant"/>
              </a:rPr>
              <a:t> (E &amp; E)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)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035" name="CustomShape 9"/>
          <p:cNvSpPr/>
          <p:nvPr/>
        </p:nvSpPr>
        <p:spPr>
          <a:xfrm>
            <a:off x="1182600" y="5029920"/>
            <a:ext cx="7254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</a:rPr>
              <a:t>(e E)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 if it has the </a:t>
            </a:r>
            <a:r>
              <a:rPr b="0" lang="fr-FR" sz="2400" spc="-1" strike="noStrike">
                <a:solidFill>
                  <a:srgbClr val="000000"/>
                </a:solidFill>
                <a:latin typeface="Courant"/>
              </a:rPr>
              <a:t>assoc 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attribute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036" name="CustomShape 10"/>
          <p:cNvSpPr/>
          <p:nvPr/>
        </p:nvSpPr>
        <p:spPr>
          <a:xfrm>
            <a:off x="1182600" y="5526000"/>
            <a:ext cx="108932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If not, we have to look at the subsorts relationship… </a:t>
            </a:r>
            <a:endParaRPr b="0" lang="fr-FR" sz="2400" spc="-1" strike="noStrike">
              <a:latin typeface="Arial"/>
            </a:endParaRPr>
          </a:p>
        </p:txBody>
      </p:sp>
    </p:spTree>
  </p:cSld>
  <p:timing>
    <p:tnLst>
      <p:par>
        <p:cTn id="406" dur="indefinite" restart="never" nodeType="tmRoot">
          <p:childTnLst>
            <p:seq>
              <p:cTn id="40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Default gathering values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8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17CC4A35-0C0D-4B42-B89C-3CECC4ECCB6F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pic>
        <p:nvPicPr>
          <p:cNvPr id="1039" name="Image 4" descr=""/>
          <p:cNvPicPr/>
          <p:nvPr/>
        </p:nvPicPr>
        <p:blipFill>
          <a:blip r:embed="rId1"/>
          <a:stretch/>
        </p:blipFill>
        <p:spPr>
          <a:xfrm>
            <a:off x="1967400" y="3866760"/>
            <a:ext cx="5021640" cy="847440"/>
          </a:xfrm>
          <a:prstGeom prst="rect">
            <a:avLst/>
          </a:prstGeom>
          <a:ln>
            <a:noFill/>
          </a:ln>
        </p:spPr>
      </p:pic>
      <p:sp>
        <p:nvSpPr>
          <p:cNvPr id="1040" name="CustomShape 3"/>
          <p:cNvSpPr/>
          <p:nvPr/>
        </p:nvSpPr>
        <p:spPr>
          <a:xfrm>
            <a:off x="2044440" y="2409120"/>
            <a:ext cx="405108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If we have  </a:t>
            </a:r>
            <a:r>
              <a:rPr b="0" lang="fr-FR" sz="2400" spc="-1" strike="noStrike">
                <a:solidFill>
                  <a:srgbClr val="000000"/>
                </a:solidFill>
                <a:latin typeface="Courant"/>
              </a:rPr>
              <a:t>Int &lt; IntList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041" name="CustomShape 4"/>
          <p:cNvSpPr/>
          <p:nvPr/>
        </p:nvSpPr>
        <p:spPr>
          <a:xfrm flipH="1" flipV="1">
            <a:off x="7301520" y="4022280"/>
            <a:ext cx="1084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2" name="CustomShape 5"/>
          <p:cNvSpPr/>
          <p:nvPr/>
        </p:nvSpPr>
        <p:spPr>
          <a:xfrm flipH="1" flipV="1">
            <a:off x="7301520" y="4429080"/>
            <a:ext cx="1084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3" name="CustomShape 6"/>
          <p:cNvSpPr/>
          <p:nvPr/>
        </p:nvSpPr>
        <p:spPr>
          <a:xfrm>
            <a:off x="8585640" y="3792240"/>
            <a:ext cx="8078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(e E)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044" name="CustomShape 7"/>
          <p:cNvSpPr/>
          <p:nvPr/>
        </p:nvSpPr>
        <p:spPr>
          <a:xfrm>
            <a:off x="8585640" y="4252680"/>
            <a:ext cx="8078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(E e)</a:t>
            </a:r>
            <a:endParaRPr b="0" lang="fr-FR" sz="2400" spc="-1" strike="noStrike">
              <a:latin typeface="Arial"/>
            </a:endParaRPr>
          </a:p>
        </p:txBody>
      </p:sp>
    </p:spTree>
  </p:cSld>
  <p:timing>
    <p:tnLst>
      <p:par>
        <p:cTn id="408" dur="indefinite" restart="never" nodeType="tmRoot">
          <p:childTnLst>
            <p:seq>
              <p:cTn id="40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Reduction order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3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CBB84A58-6D04-4317-BABE-58F959911B6F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224" name="CustomShape 3"/>
          <p:cNvSpPr/>
          <p:nvPr/>
        </p:nvSpPr>
        <p:spPr>
          <a:xfrm>
            <a:off x="1084680" y="2192400"/>
            <a:ext cx="3274560" cy="374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Monotone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Close under substitution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Well-founded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25" name="Graphique 6" descr=""/>
          <p:cNvPicPr/>
          <p:nvPr/>
        </p:nvPicPr>
        <p:blipFill>
          <a:blip r:embed="rId1"/>
          <a:stretch/>
        </p:blipFill>
        <p:spPr>
          <a:xfrm>
            <a:off x="4359600" y="1999800"/>
            <a:ext cx="1087560" cy="856800"/>
          </a:xfrm>
          <a:prstGeom prst="rect">
            <a:avLst/>
          </a:prstGeom>
          <a:ln>
            <a:noFill/>
          </a:ln>
        </p:spPr>
      </p:pic>
      <p:sp>
        <p:nvSpPr>
          <p:cNvPr id="226" name="CustomShape 4"/>
          <p:cNvSpPr/>
          <p:nvPr/>
        </p:nvSpPr>
        <p:spPr>
          <a:xfrm>
            <a:off x="6002640" y="2122920"/>
            <a:ext cx="618876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For of arity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27" name="CustomShape 5"/>
          <p:cNvSpPr/>
          <p:nvPr/>
        </p:nvSpPr>
        <p:spPr>
          <a:xfrm>
            <a:off x="6002640" y="2122920"/>
            <a:ext cx="6188760" cy="830520"/>
          </a:xfrm>
          <a:prstGeom prst="rect">
            <a:avLst/>
          </a:prstGeom>
          <a:blipFill rotWithShape="0">
            <a:blip r:embed="rId2"/>
            <a:stretch>
              <a:fillRect l="-1575" t="0" r="0" b="-15327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Calibri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28" name="CustomShape 6"/>
          <p:cNvSpPr/>
          <p:nvPr/>
        </p:nvSpPr>
        <p:spPr>
          <a:xfrm>
            <a:off x="6002640" y="3692160"/>
            <a:ext cx="61887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, for all substitution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29" name="CustomShape 7"/>
          <p:cNvSpPr/>
          <p:nvPr/>
        </p:nvSpPr>
        <p:spPr>
          <a:xfrm>
            <a:off x="6002640" y="3692160"/>
            <a:ext cx="6188760" cy="461160"/>
          </a:xfrm>
          <a:prstGeom prst="rect">
            <a:avLst/>
          </a:prstGeom>
          <a:blipFill rotWithShape="0">
            <a:blip r:embed="rId3"/>
            <a:stretch>
              <a:fillRect l="0" t="-10640" r="0" b="-3064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Calibri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30" name="CustomShape 8"/>
          <p:cNvSpPr/>
          <p:nvPr/>
        </p:nvSpPr>
        <p:spPr>
          <a:xfrm>
            <a:off x="6002640" y="4630680"/>
            <a:ext cx="5938560" cy="191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no infinite descending chain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is well-founded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is not well-founded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</p:txBody>
      </p:sp>
      <p:sp>
        <p:nvSpPr>
          <p:cNvPr id="231" name="CustomShape 9"/>
          <p:cNvSpPr/>
          <p:nvPr/>
        </p:nvSpPr>
        <p:spPr>
          <a:xfrm>
            <a:off x="6002640" y="4630680"/>
            <a:ext cx="5938560" cy="1938600"/>
          </a:xfrm>
          <a:prstGeom prst="rect">
            <a:avLst/>
          </a:prstGeom>
          <a:blipFill rotWithShape="0">
            <a:blip r:embed="rId4"/>
            <a:stretch>
              <a:fillRect l="-1640" t="-2500" r="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Calibri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232" name="Graphique 11" descr=""/>
          <p:cNvPicPr/>
          <p:nvPr/>
        </p:nvPicPr>
        <p:blipFill>
          <a:blip r:embed="rId5"/>
          <a:stretch/>
        </p:blipFill>
        <p:spPr>
          <a:xfrm>
            <a:off x="4359600" y="4971600"/>
            <a:ext cx="1087560" cy="856800"/>
          </a:xfrm>
          <a:prstGeom prst="rect">
            <a:avLst/>
          </a:prstGeom>
          <a:ln>
            <a:noFill/>
          </a:ln>
        </p:spPr>
      </p:pic>
      <p:pic>
        <p:nvPicPr>
          <p:cNvPr id="233" name="Graphique 13" descr=""/>
          <p:cNvPicPr/>
          <p:nvPr/>
        </p:nvPicPr>
        <p:blipFill>
          <a:blip r:embed="rId6"/>
          <a:stretch/>
        </p:blipFill>
        <p:spPr>
          <a:xfrm>
            <a:off x="4359600" y="3499200"/>
            <a:ext cx="1087560" cy="856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8" dur="indefinite" restart="never" nodeType="tmRoot">
          <p:childTnLst>
            <p:seq>
              <p:cTn id="89" dur="indefinite" nodeType="mainSeq">
                <p:childTnLst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CustomShape 1"/>
          <p:cNvSpPr/>
          <p:nvPr/>
        </p:nvSpPr>
        <p:spPr>
          <a:xfrm>
            <a:off x="5444280" y="1689480"/>
            <a:ext cx="3746520" cy="40168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6" name="TextShape 2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System diagram 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7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0B358052-977E-44E6-BC70-134F7BBB01C5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1048" name="CustomShape 4"/>
          <p:cNvSpPr/>
          <p:nvPr/>
        </p:nvSpPr>
        <p:spPr>
          <a:xfrm>
            <a:off x="303480" y="3282480"/>
            <a:ext cx="1791720" cy="82188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Funblocks 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code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049" name="CustomShape 5"/>
          <p:cNvSpPr/>
          <p:nvPr/>
        </p:nvSpPr>
        <p:spPr>
          <a:xfrm>
            <a:off x="2095560" y="3697920"/>
            <a:ext cx="904680" cy="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0" name="CustomShape 6"/>
          <p:cNvSpPr/>
          <p:nvPr/>
        </p:nvSpPr>
        <p:spPr>
          <a:xfrm>
            <a:off x="2154960" y="3244320"/>
            <a:ext cx="786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input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051" name="CustomShape 7"/>
          <p:cNvSpPr/>
          <p:nvPr/>
        </p:nvSpPr>
        <p:spPr>
          <a:xfrm>
            <a:off x="9726120" y="3474720"/>
            <a:ext cx="2162160" cy="82116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Output in shell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052" name="CustomShape 8"/>
          <p:cNvSpPr/>
          <p:nvPr/>
        </p:nvSpPr>
        <p:spPr>
          <a:xfrm>
            <a:off x="5444280" y="1689480"/>
            <a:ext cx="241524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70c0"/>
                </a:solidFill>
                <a:latin typeface="Calibri"/>
              </a:rPr>
              <a:t>Maude environment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053" name="CustomShape 9"/>
          <p:cNvSpPr/>
          <p:nvPr/>
        </p:nvSpPr>
        <p:spPr>
          <a:xfrm>
            <a:off x="3000960" y="3472200"/>
            <a:ext cx="2012760" cy="45612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Swift AST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054" name="CustomShape 10"/>
          <p:cNvSpPr/>
          <p:nvPr/>
        </p:nvSpPr>
        <p:spPr>
          <a:xfrm>
            <a:off x="8252280" y="3702240"/>
            <a:ext cx="1473480" cy="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5" name="CustomShape 11"/>
          <p:cNvSpPr/>
          <p:nvPr/>
        </p:nvSpPr>
        <p:spPr>
          <a:xfrm>
            <a:off x="8610480" y="3258000"/>
            <a:ext cx="9057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output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056" name="CustomShape 12"/>
          <p:cNvSpPr/>
          <p:nvPr/>
        </p:nvSpPr>
        <p:spPr>
          <a:xfrm flipV="1">
            <a:off x="5013720" y="3701520"/>
            <a:ext cx="1225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7" name="CustomShape 13"/>
          <p:cNvSpPr/>
          <p:nvPr/>
        </p:nvSpPr>
        <p:spPr>
          <a:xfrm>
            <a:off x="6239160" y="3102120"/>
            <a:ext cx="2012760" cy="118764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MFE (verification tool)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058" name="CustomShape 14"/>
          <p:cNvSpPr/>
          <p:nvPr/>
        </p:nvSpPr>
        <p:spPr>
          <a:xfrm>
            <a:off x="4996800" y="3267000"/>
            <a:ext cx="12661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Maude file</a:t>
            </a:r>
            <a:endParaRPr b="0" lang="fr-FR" sz="1800" spc="-1" strike="noStrike">
              <a:latin typeface="Arial"/>
            </a:endParaRPr>
          </a:p>
        </p:txBody>
      </p:sp>
    </p:spTree>
  </p:cSld>
  <p:timing>
    <p:tnLst>
      <p:par>
        <p:cTn id="410" dur="indefinite" restart="never" nodeType="tmRoot">
          <p:childTnLst>
            <p:seq>
              <p:cTn id="41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Pipeline 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050D5709-4063-441B-B340-1830237DF025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pic>
        <p:nvPicPr>
          <p:cNvPr id="1061" name="Graphique 19" descr=""/>
          <p:cNvPicPr/>
          <p:nvPr/>
        </p:nvPicPr>
        <p:blipFill>
          <a:blip r:embed="rId1"/>
          <a:stretch/>
        </p:blipFill>
        <p:spPr>
          <a:xfrm>
            <a:off x="668160" y="2640600"/>
            <a:ext cx="1911240" cy="1911240"/>
          </a:xfrm>
          <a:prstGeom prst="rect">
            <a:avLst/>
          </a:prstGeom>
          <a:ln>
            <a:noFill/>
          </a:ln>
        </p:spPr>
      </p:pic>
      <p:sp>
        <p:nvSpPr>
          <p:cNvPr id="1062" name="CustomShape 3"/>
          <p:cNvSpPr/>
          <p:nvPr/>
        </p:nvSpPr>
        <p:spPr>
          <a:xfrm>
            <a:off x="912600" y="4367520"/>
            <a:ext cx="13712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Input</a:t>
            </a: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063" name="CustomShape 4"/>
          <p:cNvSpPr/>
          <p:nvPr/>
        </p:nvSpPr>
        <p:spPr>
          <a:xfrm>
            <a:off x="617400" y="2236320"/>
            <a:ext cx="196200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</a:rPr>
              <a:t>FunBlocks file</a:t>
            </a:r>
            <a:endParaRPr b="0" lang="fr-FR" sz="2400" spc="-1" strike="noStrike">
              <a:latin typeface="Arial"/>
            </a:endParaRPr>
          </a:p>
        </p:txBody>
      </p:sp>
      <p:grpSp>
        <p:nvGrpSpPr>
          <p:cNvPr id="1064" name="Group 5"/>
          <p:cNvGrpSpPr/>
          <p:nvPr/>
        </p:nvGrpSpPr>
        <p:grpSpPr>
          <a:xfrm>
            <a:off x="3311280" y="2675880"/>
            <a:ext cx="1911240" cy="1911240"/>
            <a:chOff x="3311280" y="2675880"/>
            <a:chExt cx="1911240" cy="1911240"/>
          </a:xfrm>
        </p:grpSpPr>
        <p:pic>
          <p:nvPicPr>
            <p:cNvPr id="1065" name="Graphique 31" descr=""/>
            <p:cNvPicPr/>
            <p:nvPr/>
          </p:nvPicPr>
          <p:blipFill>
            <a:blip r:embed="rId2"/>
            <a:stretch/>
          </p:blipFill>
          <p:spPr>
            <a:xfrm>
              <a:off x="3311280" y="2675880"/>
              <a:ext cx="1911240" cy="19112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66" name="CustomShape 6"/>
            <p:cNvSpPr/>
            <p:nvPr/>
          </p:nvSpPr>
          <p:spPr>
            <a:xfrm>
              <a:off x="3904920" y="3584520"/>
              <a:ext cx="732600" cy="572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67" name="CustomShape 7"/>
            <p:cNvSpPr/>
            <p:nvPr/>
          </p:nvSpPr>
          <p:spPr>
            <a:xfrm>
              <a:off x="3897720" y="3736800"/>
              <a:ext cx="732600" cy="572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68" name="CustomShape 8"/>
            <p:cNvSpPr/>
            <p:nvPr/>
          </p:nvSpPr>
          <p:spPr>
            <a:xfrm>
              <a:off x="3894120" y="3899880"/>
              <a:ext cx="732600" cy="572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69" name="CustomShape 9"/>
            <p:cNvSpPr/>
            <p:nvPr/>
          </p:nvSpPr>
          <p:spPr>
            <a:xfrm>
              <a:off x="3908520" y="4062960"/>
              <a:ext cx="732600" cy="572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70" name="CustomShape 10"/>
            <p:cNvSpPr/>
            <p:nvPr/>
          </p:nvSpPr>
          <p:spPr>
            <a:xfrm>
              <a:off x="3894120" y="3421440"/>
              <a:ext cx="233640" cy="680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71" name="CustomShape 11"/>
          <p:cNvSpPr/>
          <p:nvPr/>
        </p:nvSpPr>
        <p:spPr>
          <a:xfrm>
            <a:off x="3286080" y="2236320"/>
            <a:ext cx="1962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</a:rPr>
              <a:t>Maude file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1072" name="Graphique 39" descr=""/>
          <p:cNvPicPr/>
          <p:nvPr/>
        </p:nvPicPr>
        <p:blipFill>
          <a:blip r:embed="rId3"/>
          <a:stretch/>
        </p:blipFill>
        <p:spPr>
          <a:xfrm>
            <a:off x="6261840" y="2792880"/>
            <a:ext cx="1911240" cy="1911240"/>
          </a:xfrm>
          <a:prstGeom prst="rect">
            <a:avLst/>
          </a:prstGeom>
          <a:ln>
            <a:noFill/>
          </a:ln>
        </p:spPr>
      </p:pic>
      <p:sp>
        <p:nvSpPr>
          <p:cNvPr id="1073" name="CustomShape 12"/>
          <p:cNvSpPr/>
          <p:nvPr/>
        </p:nvSpPr>
        <p:spPr>
          <a:xfrm>
            <a:off x="5846040" y="2200680"/>
            <a:ext cx="274284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</a:rPr>
              <a:t>Maude Checker tool (MFE)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074" name="CustomShape 13"/>
          <p:cNvSpPr/>
          <p:nvPr/>
        </p:nvSpPr>
        <p:spPr>
          <a:xfrm>
            <a:off x="6396840" y="4367520"/>
            <a:ext cx="16412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User input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1075" name="Graphique 43" descr=""/>
          <p:cNvPicPr/>
          <p:nvPr/>
        </p:nvPicPr>
        <p:blipFill>
          <a:blip r:embed="rId4"/>
          <a:stretch/>
        </p:blipFill>
        <p:spPr>
          <a:xfrm>
            <a:off x="9442440" y="2822040"/>
            <a:ext cx="1911240" cy="1911240"/>
          </a:xfrm>
          <a:prstGeom prst="rect">
            <a:avLst/>
          </a:prstGeom>
          <a:ln>
            <a:noFill/>
          </a:ln>
        </p:spPr>
      </p:pic>
      <p:sp>
        <p:nvSpPr>
          <p:cNvPr id="1076" name="CustomShape 14"/>
          <p:cNvSpPr/>
          <p:nvPr/>
        </p:nvSpPr>
        <p:spPr>
          <a:xfrm>
            <a:off x="9026280" y="2245320"/>
            <a:ext cx="27428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</a:rPr>
              <a:t>Feedback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077" name="CustomShape 15"/>
          <p:cNvSpPr/>
          <p:nvPr/>
        </p:nvSpPr>
        <p:spPr>
          <a:xfrm>
            <a:off x="2442960" y="3760920"/>
            <a:ext cx="904680" cy="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8" name="CustomShape 16"/>
          <p:cNvSpPr/>
          <p:nvPr/>
        </p:nvSpPr>
        <p:spPr>
          <a:xfrm>
            <a:off x="5248080" y="3789720"/>
            <a:ext cx="904680" cy="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9" name="CustomShape 17"/>
          <p:cNvSpPr/>
          <p:nvPr/>
        </p:nvSpPr>
        <p:spPr>
          <a:xfrm>
            <a:off x="8355240" y="3789720"/>
            <a:ext cx="904680" cy="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412" dur="indefinite" restart="never" nodeType="tmRoot">
          <p:childTnLst>
            <p:seq>
              <p:cTn id="41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Pipeline 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1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68C0BEF7-4CD5-4E77-A649-0AA692BB64AE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pic>
        <p:nvPicPr>
          <p:cNvPr id="1082" name="Graphique 19" descr=""/>
          <p:cNvPicPr/>
          <p:nvPr/>
        </p:nvPicPr>
        <p:blipFill>
          <a:blip r:embed="rId1"/>
          <a:stretch/>
        </p:blipFill>
        <p:spPr>
          <a:xfrm>
            <a:off x="2949480" y="1908720"/>
            <a:ext cx="1911240" cy="1911240"/>
          </a:xfrm>
          <a:prstGeom prst="rect">
            <a:avLst/>
          </a:prstGeom>
          <a:ln>
            <a:noFill/>
          </a:ln>
        </p:spPr>
      </p:pic>
      <p:sp>
        <p:nvSpPr>
          <p:cNvPr id="1083" name="CustomShape 3"/>
          <p:cNvSpPr/>
          <p:nvPr/>
        </p:nvSpPr>
        <p:spPr>
          <a:xfrm>
            <a:off x="3193920" y="3635640"/>
            <a:ext cx="13712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Input</a:t>
            </a: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084" name="CustomShape 4"/>
          <p:cNvSpPr/>
          <p:nvPr/>
        </p:nvSpPr>
        <p:spPr>
          <a:xfrm>
            <a:off x="2898720" y="1504440"/>
            <a:ext cx="196200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</a:rPr>
              <a:t>FunBlocks file</a:t>
            </a:r>
            <a:endParaRPr b="0" lang="fr-FR" sz="2400" spc="-1" strike="noStrike">
              <a:latin typeface="Arial"/>
            </a:endParaRPr>
          </a:p>
        </p:txBody>
      </p:sp>
      <p:grpSp>
        <p:nvGrpSpPr>
          <p:cNvPr id="1085" name="Group 5"/>
          <p:cNvGrpSpPr/>
          <p:nvPr/>
        </p:nvGrpSpPr>
        <p:grpSpPr>
          <a:xfrm>
            <a:off x="7680240" y="1892160"/>
            <a:ext cx="1911240" cy="1911240"/>
            <a:chOff x="7680240" y="1892160"/>
            <a:chExt cx="1911240" cy="1911240"/>
          </a:xfrm>
        </p:grpSpPr>
        <p:pic>
          <p:nvPicPr>
            <p:cNvPr id="1086" name="Graphique 31" descr=""/>
            <p:cNvPicPr/>
            <p:nvPr/>
          </p:nvPicPr>
          <p:blipFill>
            <a:blip r:embed="rId2"/>
            <a:stretch/>
          </p:blipFill>
          <p:spPr>
            <a:xfrm>
              <a:off x="7680240" y="1892160"/>
              <a:ext cx="1911240" cy="19112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87" name="CustomShape 6"/>
            <p:cNvSpPr/>
            <p:nvPr/>
          </p:nvSpPr>
          <p:spPr>
            <a:xfrm>
              <a:off x="8273880" y="2800800"/>
              <a:ext cx="732600" cy="572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88" name="CustomShape 7"/>
            <p:cNvSpPr/>
            <p:nvPr/>
          </p:nvSpPr>
          <p:spPr>
            <a:xfrm>
              <a:off x="8266680" y="2953440"/>
              <a:ext cx="732600" cy="572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89" name="CustomShape 8"/>
            <p:cNvSpPr/>
            <p:nvPr/>
          </p:nvSpPr>
          <p:spPr>
            <a:xfrm>
              <a:off x="8263080" y="3116520"/>
              <a:ext cx="732600" cy="572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90" name="CustomShape 9"/>
            <p:cNvSpPr/>
            <p:nvPr/>
          </p:nvSpPr>
          <p:spPr>
            <a:xfrm>
              <a:off x="8277480" y="3279240"/>
              <a:ext cx="732600" cy="572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91" name="CustomShape 10"/>
            <p:cNvSpPr/>
            <p:nvPr/>
          </p:nvSpPr>
          <p:spPr>
            <a:xfrm>
              <a:off x="8263080" y="2637720"/>
              <a:ext cx="233640" cy="680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92" name="CustomShape 11"/>
          <p:cNvSpPr/>
          <p:nvPr/>
        </p:nvSpPr>
        <p:spPr>
          <a:xfrm>
            <a:off x="7654680" y="1452600"/>
            <a:ext cx="1962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</a:rPr>
              <a:t>Maude file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093" name="CustomShape 12"/>
          <p:cNvSpPr/>
          <p:nvPr/>
        </p:nvSpPr>
        <p:spPr>
          <a:xfrm>
            <a:off x="5805360" y="3069360"/>
            <a:ext cx="904680" cy="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4" name="CustomShape 13"/>
          <p:cNvSpPr/>
          <p:nvPr/>
        </p:nvSpPr>
        <p:spPr>
          <a:xfrm>
            <a:off x="1065240" y="4701960"/>
            <a:ext cx="4739760" cy="100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</a:rPr>
              <a:t>rule add :: Nat -&gt; Nat =&gt; Nat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</a:rPr>
              <a:t>case add($x, zero) =&gt; $x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095" name="CustomShape 14"/>
          <p:cNvSpPr/>
          <p:nvPr/>
        </p:nvSpPr>
        <p:spPr>
          <a:xfrm>
            <a:off x="7335360" y="4701960"/>
            <a:ext cx="4739760" cy="100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2e75b6"/>
                </a:solidFill>
                <a:latin typeface="Courant"/>
              </a:rPr>
              <a:t>op add : Nat Nat -&gt; Nat .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2e75b6"/>
                </a:solidFill>
                <a:latin typeface="Courant"/>
              </a:rPr>
              <a:t>eq add($x, zero) = $x </a:t>
            </a:r>
            <a:r>
              <a:rPr b="0" lang="fr-FR" sz="2000" spc="-1" strike="noStrike">
                <a:solidFill>
                  <a:srgbClr val="000000"/>
                </a:solidFill>
                <a:latin typeface="Courant"/>
              </a:rPr>
              <a:t>.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096" name="CustomShape 15"/>
          <p:cNvSpPr/>
          <p:nvPr/>
        </p:nvSpPr>
        <p:spPr>
          <a:xfrm>
            <a:off x="5214240" y="3696840"/>
            <a:ext cx="20872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</a:rPr>
              <a:t>AST (Swift)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1097" name="Picture 2" descr=""/>
          <p:cNvPicPr/>
          <p:nvPr/>
        </p:nvPicPr>
        <p:blipFill>
          <a:blip r:embed="rId3"/>
          <a:stretch/>
        </p:blipFill>
        <p:spPr>
          <a:xfrm>
            <a:off x="5639760" y="1851840"/>
            <a:ext cx="911880" cy="911880"/>
          </a:xfrm>
          <a:prstGeom prst="rect">
            <a:avLst/>
          </a:prstGeom>
          <a:ln>
            <a:noFill/>
          </a:ln>
        </p:spPr>
      </p:pic>
      <p:sp>
        <p:nvSpPr>
          <p:cNvPr id="1098" name="CustomShape 16"/>
          <p:cNvSpPr/>
          <p:nvPr/>
        </p:nvSpPr>
        <p:spPr>
          <a:xfrm>
            <a:off x="5805360" y="5313600"/>
            <a:ext cx="904680" cy="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414" dur="indefinite" restart="never" nodeType="tmRoot">
          <p:childTnLst>
            <p:seq>
              <p:cTn id="41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CustomShape 1"/>
          <p:cNvSpPr/>
          <p:nvPr/>
        </p:nvSpPr>
        <p:spPr>
          <a:xfrm>
            <a:off x="2625480" y="1452600"/>
            <a:ext cx="7642440" cy="27986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0" name="CustomShape 2"/>
          <p:cNvSpPr/>
          <p:nvPr/>
        </p:nvSpPr>
        <p:spPr>
          <a:xfrm>
            <a:off x="5116680" y="3757680"/>
            <a:ext cx="232956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70c0"/>
                </a:solidFill>
                <a:latin typeface="Calibri"/>
              </a:rPr>
              <a:t>Maude environment 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1101" name="Graphique 40" descr=""/>
          <p:cNvPicPr/>
          <p:nvPr/>
        </p:nvPicPr>
        <p:blipFill>
          <a:blip r:embed="rId1"/>
          <a:stretch/>
        </p:blipFill>
        <p:spPr>
          <a:xfrm>
            <a:off x="7654680" y="2046240"/>
            <a:ext cx="1911240" cy="1911240"/>
          </a:xfrm>
          <a:prstGeom prst="rect">
            <a:avLst/>
          </a:prstGeom>
          <a:ln>
            <a:noFill/>
          </a:ln>
        </p:spPr>
      </p:pic>
      <p:sp>
        <p:nvSpPr>
          <p:cNvPr id="1102" name="CustomShape 3"/>
          <p:cNvSpPr/>
          <p:nvPr/>
        </p:nvSpPr>
        <p:spPr>
          <a:xfrm>
            <a:off x="7238880" y="1454040"/>
            <a:ext cx="274284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</a:rPr>
              <a:t>Maude Checker tool (MFE)</a:t>
            </a:r>
            <a:endParaRPr b="0" lang="fr-FR" sz="2400" spc="-1" strike="noStrike">
              <a:latin typeface="Arial"/>
            </a:endParaRPr>
          </a:p>
        </p:txBody>
      </p:sp>
      <p:grpSp>
        <p:nvGrpSpPr>
          <p:cNvPr id="1103" name="Group 4"/>
          <p:cNvGrpSpPr/>
          <p:nvPr/>
        </p:nvGrpSpPr>
        <p:grpSpPr>
          <a:xfrm>
            <a:off x="2949480" y="1892160"/>
            <a:ext cx="1911240" cy="1911240"/>
            <a:chOff x="2949480" y="1892160"/>
            <a:chExt cx="1911240" cy="1911240"/>
          </a:xfrm>
        </p:grpSpPr>
        <p:pic>
          <p:nvPicPr>
            <p:cNvPr id="1104" name="Graphique 23" descr=""/>
            <p:cNvPicPr/>
            <p:nvPr/>
          </p:nvPicPr>
          <p:blipFill>
            <a:blip r:embed="rId2"/>
            <a:stretch/>
          </p:blipFill>
          <p:spPr>
            <a:xfrm>
              <a:off x="2949480" y="1892160"/>
              <a:ext cx="1911240" cy="19112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05" name="CustomShape 5"/>
            <p:cNvSpPr/>
            <p:nvPr/>
          </p:nvSpPr>
          <p:spPr>
            <a:xfrm>
              <a:off x="3543120" y="2800800"/>
              <a:ext cx="732600" cy="572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06" name="CustomShape 6"/>
            <p:cNvSpPr/>
            <p:nvPr/>
          </p:nvSpPr>
          <p:spPr>
            <a:xfrm>
              <a:off x="3535920" y="2953440"/>
              <a:ext cx="732600" cy="572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07" name="CustomShape 7"/>
            <p:cNvSpPr/>
            <p:nvPr/>
          </p:nvSpPr>
          <p:spPr>
            <a:xfrm>
              <a:off x="3532320" y="3116520"/>
              <a:ext cx="732600" cy="572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08" name="CustomShape 8"/>
            <p:cNvSpPr/>
            <p:nvPr/>
          </p:nvSpPr>
          <p:spPr>
            <a:xfrm>
              <a:off x="3546720" y="3279240"/>
              <a:ext cx="732600" cy="572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09" name="CustomShape 9"/>
            <p:cNvSpPr/>
            <p:nvPr/>
          </p:nvSpPr>
          <p:spPr>
            <a:xfrm>
              <a:off x="3532320" y="2637720"/>
              <a:ext cx="233640" cy="680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10" name="CustomShape 10"/>
          <p:cNvSpPr/>
          <p:nvPr/>
        </p:nvSpPr>
        <p:spPr>
          <a:xfrm>
            <a:off x="2923920" y="1452600"/>
            <a:ext cx="1962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</a:rPr>
              <a:t>Maude file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111" name="TextShape 1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Pipeline 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2" name="TextShape 1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B5AE9895-AD3B-44C6-96B2-2004798B15A4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1113" name="CustomShape 13"/>
          <p:cNvSpPr/>
          <p:nvPr/>
        </p:nvSpPr>
        <p:spPr>
          <a:xfrm>
            <a:off x="5805360" y="3069360"/>
            <a:ext cx="904680" cy="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4" name="CustomShape 14"/>
          <p:cNvSpPr/>
          <p:nvPr/>
        </p:nvSpPr>
        <p:spPr>
          <a:xfrm>
            <a:off x="1707120" y="4701960"/>
            <a:ext cx="4739760" cy="100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2e75b6"/>
                </a:solidFill>
                <a:latin typeface="Courant"/>
              </a:rPr>
              <a:t>op add : Nat Nat -&gt; Nat .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2e75b6"/>
                </a:solidFill>
                <a:latin typeface="Courant"/>
              </a:rPr>
              <a:t>eq add($x, zero) = $x </a:t>
            </a:r>
            <a:r>
              <a:rPr b="0" lang="fr-FR" sz="2000" spc="-1" strike="noStrike">
                <a:solidFill>
                  <a:srgbClr val="000000"/>
                </a:solidFill>
                <a:latin typeface="Courant"/>
              </a:rPr>
              <a:t>.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115" name="CustomShape 15"/>
          <p:cNvSpPr/>
          <p:nvPr/>
        </p:nvSpPr>
        <p:spPr>
          <a:xfrm>
            <a:off x="7898400" y="4701960"/>
            <a:ext cx="2643120" cy="131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2e75b6"/>
                </a:solidFill>
                <a:latin typeface="Courant"/>
              </a:rPr>
              <a:t>command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2e75b6"/>
                </a:solidFill>
                <a:latin typeface="Courant"/>
              </a:rPr>
              <a:t>&gt; feedback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</p:txBody>
      </p:sp>
      <p:sp>
        <p:nvSpPr>
          <p:cNvPr id="1116" name="CustomShape 16"/>
          <p:cNvSpPr/>
          <p:nvPr/>
        </p:nvSpPr>
        <p:spPr>
          <a:xfrm>
            <a:off x="5120280" y="2523960"/>
            <a:ext cx="23295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0070c0"/>
                </a:solidFill>
                <a:latin typeface="Calibri"/>
              </a:rPr>
              <a:t>MFE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117" name="CustomShape 17"/>
          <p:cNvSpPr/>
          <p:nvPr/>
        </p:nvSpPr>
        <p:spPr>
          <a:xfrm>
            <a:off x="5805360" y="5232960"/>
            <a:ext cx="904680" cy="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416" dur="indefinite" restart="never" nodeType="tmRoot">
          <p:childTnLst>
            <p:seq>
              <p:cTn id="41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« TODO » list 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9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200144F9-B3E5-437A-B391-8A4F5634A1BB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1120" name="CustomShape 3"/>
          <p:cNvSpPr/>
          <p:nvPr/>
        </p:nvSpPr>
        <p:spPr>
          <a:xfrm>
            <a:off x="1958760" y="2136600"/>
            <a:ext cx="1791720" cy="1553400"/>
          </a:xfrm>
          <a:prstGeom prst="rect">
            <a:avLst/>
          </a:prstGeom>
          <a:noFill/>
          <a:ln w="38160">
            <a:solidFill>
              <a:srgbClr val="ffc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Tranform FunBlocks file into Maude file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121" name="CustomShape 4"/>
          <p:cNvSpPr/>
          <p:nvPr/>
        </p:nvSpPr>
        <p:spPr>
          <a:xfrm>
            <a:off x="3750840" y="2921400"/>
            <a:ext cx="904680" cy="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c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2" name="CustomShape 5"/>
          <p:cNvSpPr/>
          <p:nvPr/>
        </p:nvSpPr>
        <p:spPr>
          <a:xfrm>
            <a:off x="7819560" y="4259880"/>
            <a:ext cx="2162160" cy="821880"/>
          </a:xfrm>
          <a:prstGeom prst="rect">
            <a:avLst/>
          </a:prstGeom>
          <a:noFill/>
          <a:ln w="381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Make the verifications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123" name="CustomShape 6"/>
          <p:cNvSpPr/>
          <p:nvPr/>
        </p:nvSpPr>
        <p:spPr>
          <a:xfrm>
            <a:off x="4655880" y="2325960"/>
            <a:ext cx="2012760" cy="1187640"/>
          </a:xfrm>
          <a:prstGeom prst="rect">
            <a:avLst/>
          </a:prstGeom>
          <a:noFill/>
          <a:ln w="381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Integrate Maude file in the MFE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124" name="CustomShape 7"/>
          <p:cNvSpPr/>
          <p:nvPr/>
        </p:nvSpPr>
        <p:spPr>
          <a:xfrm>
            <a:off x="8901000" y="3336840"/>
            <a:ext cx="360" cy="922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5" name="CustomShape 8"/>
          <p:cNvSpPr/>
          <p:nvPr/>
        </p:nvSpPr>
        <p:spPr>
          <a:xfrm flipV="1">
            <a:off x="6669000" y="2921400"/>
            <a:ext cx="1225080" cy="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6" name="CustomShape 9"/>
          <p:cNvSpPr/>
          <p:nvPr/>
        </p:nvSpPr>
        <p:spPr>
          <a:xfrm>
            <a:off x="7894440" y="2505960"/>
            <a:ext cx="2012760" cy="82188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Get the user input</a:t>
            </a:r>
            <a:endParaRPr b="0" lang="fr-FR" sz="2400" spc="-1" strike="noStrike">
              <a:latin typeface="Arial"/>
            </a:endParaRPr>
          </a:p>
        </p:txBody>
      </p:sp>
    </p:spTree>
  </p:cSld>
  <p:timing>
    <p:tnLst>
      <p:par>
        <p:cTn id="418" dur="indefinite" restart="never" nodeType="tmRoot">
          <p:childTnLst>
            <p:seq>
              <p:cTn id="41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TESTS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8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3ECAE2D5-3C4F-4DEB-A7E1-01B582B183B1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pic>
        <p:nvPicPr>
          <p:cNvPr id="1129" name="" descr=""/>
          <p:cNvPicPr/>
          <p:nvPr/>
        </p:nvPicPr>
        <p:blipFill>
          <a:blip r:embed="rId1"/>
          <a:stretch/>
        </p:blipFill>
        <p:spPr>
          <a:xfrm>
            <a:off x="703440" y="1600920"/>
            <a:ext cx="4552560" cy="1495080"/>
          </a:xfrm>
          <a:prstGeom prst="rect">
            <a:avLst/>
          </a:prstGeom>
          <a:ln>
            <a:noFill/>
          </a:ln>
        </p:spPr>
      </p:pic>
      <p:pic>
        <p:nvPicPr>
          <p:cNvPr id="1130" name="" descr=""/>
          <p:cNvPicPr/>
          <p:nvPr/>
        </p:nvPicPr>
        <p:blipFill>
          <a:blip r:embed="rId2"/>
          <a:stretch/>
        </p:blipFill>
        <p:spPr>
          <a:xfrm>
            <a:off x="5616000" y="1512000"/>
            <a:ext cx="4676400" cy="1257120"/>
          </a:xfrm>
          <a:prstGeom prst="rect">
            <a:avLst/>
          </a:prstGeom>
          <a:ln>
            <a:noFill/>
          </a:ln>
        </p:spPr>
      </p:pic>
      <p:pic>
        <p:nvPicPr>
          <p:cNvPr id="1131" name="" descr=""/>
          <p:cNvPicPr/>
          <p:nvPr/>
        </p:nvPicPr>
        <p:blipFill>
          <a:blip r:embed="rId3"/>
          <a:stretch/>
        </p:blipFill>
        <p:spPr>
          <a:xfrm>
            <a:off x="6192000" y="3024000"/>
            <a:ext cx="5171760" cy="2161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20" dur="indefinite" restart="never" nodeType="tmRoot">
          <p:childTnLst>
            <p:seq>
              <p:cTn id="42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TESTS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3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7023EA12-C7F6-42AD-A3E0-B55FEF806915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pic>
        <p:nvPicPr>
          <p:cNvPr id="1134" name="" descr=""/>
          <p:cNvPicPr/>
          <p:nvPr/>
        </p:nvPicPr>
        <p:blipFill>
          <a:blip r:embed="rId1"/>
          <a:stretch/>
        </p:blipFill>
        <p:spPr>
          <a:xfrm>
            <a:off x="4548240" y="1008000"/>
            <a:ext cx="5171760" cy="1800000"/>
          </a:xfrm>
          <a:prstGeom prst="rect">
            <a:avLst/>
          </a:prstGeom>
          <a:ln>
            <a:noFill/>
          </a:ln>
        </p:spPr>
      </p:pic>
      <p:pic>
        <p:nvPicPr>
          <p:cNvPr id="1135" name="" descr=""/>
          <p:cNvPicPr/>
          <p:nvPr/>
        </p:nvPicPr>
        <p:blipFill>
          <a:blip r:embed="rId2"/>
          <a:stretch/>
        </p:blipFill>
        <p:spPr>
          <a:xfrm>
            <a:off x="2232000" y="3096000"/>
            <a:ext cx="7114680" cy="1695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22" dur="indefinite" restart="never" nodeType="tmRoot">
          <p:childTnLst>
            <p:seq>
              <p:cTn id="42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References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Didier Buchs, modelisation verification course material, 2018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Dimitri Racordon, Emmanouela Stachtiri, Damien Morard, Didier Buchs, Functional Block Programming and Debugging, 2020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Nachum Dershowitz, Jean-Pierre Jouannaud, Rewrite Systems, 1990 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Nachum Dershowitz, Computing with Rewrite Systems, 1985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Terese, Term Rewriting Systems, 2003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Thomas Sternagel and Harald Zankl, KBCV-Knuth-Bendix Completion Visualizer, 2012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Thomas Artsa, Jürgen Giesl, Termination of term rewriting using dependency pairs, 2000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8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20BFB389-9128-43CC-BFB8-1F4168C90987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  <p:timing>
    <p:tnLst>
      <p:par>
        <p:cTn id="424" dur="indefinite" restart="never" nodeType="tmRoot">
          <p:childTnLst>
            <p:seq>
              <p:cTn id="42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References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0" name="TextShape 2"/>
          <p:cNvSpPr txBox="1"/>
          <p:nvPr/>
        </p:nvSpPr>
        <p:spPr>
          <a:xfrm>
            <a:off x="838080" y="1467360"/>
            <a:ext cx="10515240" cy="47091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 startAt="8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Jürgen Giesl, René Thiemann, Peter Schneider-Kamp, Stephan Falke, Automated Termination Proofs with AProVE, 2004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 startAt="8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D. Kapur, P. Narendran, Path ordering for proving termination of term rewriting systems, 1985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 startAt="8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Jeremy Dick, John Kalmus and Ursula Martin, Automating the Knuth Bendix ordering, 1990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 startAt="8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E. Contejean, P. Courtieu, J. Forest, O. Pons, X. Urbain, </a:t>
            </a:r>
            <a:r>
              <a:rPr b="0" lang="fr-FR" sz="2400" spc="-1" strike="noStrike">
                <a:solidFill>
                  <a:srgbClr val="000000"/>
                </a:solidFill>
                <a:latin typeface="NimbusRomNo9L-Regu"/>
              </a:rPr>
              <a:t>Automated Certified Proofs with CiME3, 2011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 startAt="8"/>
            </a:pPr>
            <a:r>
              <a:rPr b="0" lang="fr-FR" sz="2400" spc="-1" strike="noStrike">
                <a:solidFill>
                  <a:srgbClr val="000000"/>
                </a:solidFill>
                <a:latin typeface="NimbusRomNo9L-Regu"/>
              </a:rPr>
              <a:t>F. Chalub, C. Braga, Maude MSOS Tool, 2005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 startAt="8"/>
            </a:pPr>
            <a:r>
              <a:rPr b="0" lang="fr-FR" sz="2400" spc="-1" strike="noStrike">
                <a:solidFill>
                  <a:srgbClr val="000000"/>
                </a:solidFill>
                <a:latin typeface="NimbusRomNo9L-Regu"/>
              </a:rPr>
              <a:t>S. Winkler, A. Middeldorp, Tools in Term Rewriting for Education, 2020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 startAt="8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A. Salvador, L. Salvador, Term Rewriting Systems .Net Framework, 2013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1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DADFF9E2-B81B-4ABA-9F17-11DE0D88EAF1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  <p:timing>
    <p:tnLst>
      <p:par>
        <p:cTn id="426" dur="indefinite" restart="never" nodeType="tmRoot">
          <p:childTnLst>
            <p:seq>
              <p:cTn id="42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References (links)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Database of Rewriting Systems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http://rewriting.loria.fr/systems.html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 u="sng">
                <a:solidFill>
                  <a:srgbClr val="0563c1"/>
                </a:solidFill>
                <a:uFillTx/>
                <a:latin typeface="Calibri"/>
                <a:hlinkClick r:id="rId2"/>
              </a:rPr>
              <a:t>http://www.jaist.ac.jp/~hirokawa/tool/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Knuth-Bendix Completion Visualizer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 u="sng">
                <a:solidFill>
                  <a:srgbClr val="0563c1"/>
                </a:solidFill>
                <a:uFillTx/>
                <a:latin typeface="Calibri"/>
                <a:hlinkClick r:id="rId3"/>
              </a:rPr>
              <a:t>http://cl-informatik.uibk.ac.at/software/kbcv/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Knuth-Bendix Completion subject-based thesis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 u="sng">
                <a:solidFill>
                  <a:srgbClr val="0563c1"/>
                </a:solidFill>
                <a:uFillTx/>
                <a:latin typeface="Calibri"/>
                <a:hlinkClick r:id="rId4"/>
              </a:rPr>
              <a:t>https://homepage.divms.uiowa.edu/~astump/papers/thesis-wehrman.pdf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4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EE5F30EB-A01E-415C-A5C8-97512F6C5757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  <p:timing>
    <p:tnLst>
      <p:par>
        <p:cTn id="428" dur="indefinite" restart="never" nodeType="tmRoot">
          <p:childTnLst>
            <p:seq>
              <p:cTn id="42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Termination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4A7C78C2-AF20-4C3C-A04F-23C0CEC6C225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236" name="CustomShape 3"/>
          <p:cNvSpPr/>
          <p:nvPr/>
        </p:nvSpPr>
        <p:spPr>
          <a:xfrm>
            <a:off x="1805760" y="1771920"/>
            <a:ext cx="8580240" cy="264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A term rewriting system is </a:t>
            </a:r>
            <a:r>
              <a:rPr b="0" lang="fr-FR" sz="2800" spc="-1" strike="noStrike">
                <a:solidFill>
                  <a:srgbClr val="ff0000"/>
                </a:solidFill>
                <a:latin typeface="Calibri"/>
              </a:rPr>
              <a:t>terminating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fr-FR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if and only if </a:t>
            </a:r>
            <a:endParaRPr b="0" lang="fr-FR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it admits a </a:t>
            </a:r>
            <a:r>
              <a:rPr b="0" lang="fr-FR" sz="2800" spc="-1" strike="noStrike">
                <a:solidFill>
                  <a:srgbClr val="ff0000"/>
                </a:solidFill>
                <a:latin typeface="Calibri"/>
              </a:rPr>
              <a:t>compatible reduction order 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fr-FR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(if  for every rewrite rule )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237" name="CustomShape 4"/>
          <p:cNvSpPr/>
          <p:nvPr/>
        </p:nvSpPr>
        <p:spPr>
          <a:xfrm>
            <a:off x="1805760" y="1771920"/>
            <a:ext cx="8580240" cy="2677320"/>
          </a:xfrm>
          <a:prstGeom prst="rect">
            <a:avLst/>
          </a:prstGeom>
          <a:blipFill rotWithShape="0">
            <a:blip r:embed="rId1"/>
            <a:stretch>
              <a:fillRect l="0" t="-2267" r="0" b="-5693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Calibri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238" name="Graphique 5" descr=""/>
          <p:cNvPicPr/>
          <p:nvPr/>
        </p:nvPicPr>
        <p:blipFill>
          <a:blip r:embed="rId2"/>
          <a:stretch/>
        </p:blipFill>
        <p:spPr>
          <a:xfrm>
            <a:off x="2236680" y="4623120"/>
            <a:ext cx="1087560" cy="856800"/>
          </a:xfrm>
          <a:prstGeom prst="rect">
            <a:avLst/>
          </a:prstGeom>
          <a:ln>
            <a:noFill/>
          </a:ln>
        </p:spPr>
      </p:pic>
      <p:sp>
        <p:nvSpPr>
          <p:cNvPr id="239" name="CustomShape 5"/>
          <p:cNvSpPr/>
          <p:nvPr/>
        </p:nvSpPr>
        <p:spPr>
          <a:xfrm>
            <a:off x="4179960" y="4790160"/>
            <a:ext cx="51595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0070c0"/>
                </a:solidFill>
                <a:latin typeface="Calibri"/>
              </a:rPr>
              <a:t>Verification of termination </a:t>
            </a:r>
            <a:endParaRPr b="0" lang="fr-FR" sz="2800" spc="-1" strike="noStrike">
              <a:latin typeface="Arial"/>
            </a:endParaRPr>
          </a:p>
        </p:txBody>
      </p:sp>
    </p:spTree>
  </p:cSld>
  <p:timing>
    <p:tnLst>
      <p:par>
        <p:cTn id="108" dur="indefinite" restart="never" nodeType="tmRoot">
          <p:childTnLst>
            <p:seq>
              <p:cTn id="109" dur="indefinite" nodeType="mainSeq">
                <p:childTnLst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References (links)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fr-FR" sz="2600" spc="-1" strike="noStrike">
                <a:solidFill>
                  <a:srgbClr val="000000"/>
                </a:solidFill>
                <a:latin typeface="Calibri"/>
              </a:rPr>
              <a:t>Prolog implementation of the Knuth-Bendix completion procedure</a:t>
            </a:r>
            <a:endParaRPr b="0" lang="fr-FR" sz="2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6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https://www.metalevel.at/trs/</a:t>
            </a:r>
            <a:endParaRPr b="0" lang="fr-FR" sz="2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600" spc="-1" strike="noStrike">
                <a:solidFill>
                  <a:srgbClr val="000000"/>
                </a:solidFill>
                <a:latin typeface="Calibri"/>
              </a:rPr>
              <a:t>Maude tools</a:t>
            </a:r>
            <a:endParaRPr b="0" lang="fr-FR" sz="2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600" spc="-1" strike="noStrike" u="sng">
                <a:solidFill>
                  <a:srgbClr val="0563c1"/>
                </a:solidFill>
                <a:uFillTx/>
                <a:latin typeface="Calibri"/>
                <a:hlinkClick r:id="rId2"/>
              </a:rPr>
              <a:t>http://maude.lcc.uma.es/CRChC/</a:t>
            </a:r>
            <a:endParaRPr b="0" lang="fr-FR" sz="2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600" spc="-1" strike="noStrike" u="sng">
                <a:solidFill>
                  <a:srgbClr val="0563c1"/>
                </a:solidFill>
                <a:uFillTx/>
                <a:latin typeface="Calibri"/>
                <a:hlinkClick r:id="rId3"/>
              </a:rPr>
              <a:t>http://www.lcc.uma.es/%7Eduran/MTT/</a:t>
            </a:r>
            <a:endParaRPr b="0" lang="fr-FR" sz="2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600" spc="-1" strike="noStrike" u="sng">
                <a:solidFill>
                  <a:srgbClr val="0563c1"/>
                </a:solidFill>
                <a:uFillTx/>
                <a:latin typeface="Calibri"/>
                <a:hlinkClick r:id="rId4"/>
              </a:rPr>
              <a:t>http://maude.sip.ucm.es/debugging/</a:t>
            </a:r>
            <a:endParaRPr b="0" lang="fr-FR" sz="2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600" spc="-1" strike="noStrike">
                <a:solidFill>
                  <a:srgbClr val="000000"/>
                </a:solidFill>
                <a:latin typeface="Calibri"/>
              </a:rPr>
              <a:t>Wikipedia</a:t>
            </a:r>
            <a:endParaRPr b="0" lang="fr-FR" sz="2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600" spc="-1" strike="noStrike" u="sng">
                <a:solidFill>
                  <a:srgbClr val="0563c1"/>
                </a:solidFill>
                <a:uFillTx/>
                <a:latin typeface="Calibri"/>
                <a:hlinkClick r:id="rId5"/>
              </a:rPr>
              <a:t>https://fr.wikipedia.org/wiki/Compl%C3%A9tion_de_Knuth-Bendix</a:t>
            </a:r>
            <a:endParaRPr b="0" lang="fr-FR" sz="2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600" spc="-1" strike="noStrike" u="sng">
                <a:solidFill>
                  <a:srgbClr val="0563c1"/>
                </a:solidFill>
                <a:uFillTx/>
                <a:latin typeface="Calibri"/>
                <a:hlinkClick r:id="rId6"/>
              </a:rPr>
              <a:t>https://fr.wikipedia.org/wiki/Paire_critique</a:t>
            </a:r>
            <a:endParaRPr b="0" lang="fr-FR" sz="2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7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F9869C71-FEE2-4C8E-ACC9-F1AAAD6EACA6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  <p:timing>
    <p:tnLst>
      <p:par>
        <p:cTn id="430" dur="indefinite" restart="never" nodeType="tmRoot">
          <p:childTnLst>
            <p:seq>
              <p:cTn id="43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References (links)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9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fr-FR" sz="2600" spc="-1" strike="noStrike">
                <a:solidFill>
                  <a:srgbClr val="000000"/>
                </a:solidFill>
                <a:latin typeface="Calibri"/>
              </a:rPr>
              <a:t>TRS tool:</a:t>
            </a:r>
            <a:endParaRPr b="0" lang="fr-FR" sz="2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6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http://tfmserver.dsic.upv.es:8080/Home.html</a:t>
            </a:r>
            <a:endParaRPr b="0" lang="fr-FR" sz="2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0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05F5143C-190E-4577-B509-C7411727FB14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  <p:timing>
    <p:tnLst>
      <p:par>
        <p:cTn id="432" dur="indefinite" restart="never" nodeType="tmRoot">
          <p:childTnLst>
            <p:seq>
              <p:cTn id="43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fr-FR" sz="6000" spc="-1" strike="noStrike">
                <a:solidFill>
                  <a:srgbClr val="2e75b6"/>
                </a:solidFill>
                <a:latin typeface="Berlin Sans FB"/>
              </a:rPr>
              <a:t>Make FunBlocks alive</a:t>
            </a:r>
            <a:endParaRPr b="0" lang="fr-FR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2" name="TextShape 2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fr-FR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Marvin FOURASTIE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fr-FR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Master project</a:t>
            </a:r>
            <a:endParaRPr b="0" lang="fr-FR" sz="20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fr-FR" sz="2000" spc="-1" strike="noStrike">
              <a:latin typeface="Arial"/>
            </a:endParaRPr>
          </a:p>
        </p:txBody>
      </p:sp>
      <p:sp>
        <p:nvSpPr>
          <p:cNvPr id="1153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524323C4-28A8-4FE0-8AEA-018843F99586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  <p:timing>
    <p:tnLst>
      <p:par>
        <p:cTn id="434" dur="indefinite" restart="never" nodeType="tmRoot">
          <p:childTnLst>
            <p:seq>
              <p:cTn id="43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70c0"/>
                </a:solidFill>
                <a:latin typeface="Berlin Sans FB"/>
              </a:rPr>
              <a:t>Polynomial interpretation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E06D9694-E0FA-4A94-AC73-EEFB2A57B5AC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242" name="CustomShape 3"/>
          <p:cNvSpPr/>
          <p:nvPr/>
        </p:nvSpPr>
        <p:spPr>
          <a:xfrm>
            <a:off x="1446120" y="3192480"/>
            <a:ext cx="348084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243" name="CustomShape 4"/>
          <p:cNvSpPr/>
          <p:nvPr/>
        </p:nvSpPr>
        <p:spPr>
          <a:xfrm>
            <a:off x="1446120" y="3192480"/>
            <a:ext cx="3480840" cy="1199880"/>
          </a:xfrm>
          <a:prstGeom prst="rect">
            <a:avLst/>
          </a:prstGeom>
          <a:blipFill rotWithShape="0">
            <a:blip r:embed="rId1"/>
            <a:stretch>
              <a:fillRect l="-1397" t="0" r="0" b="-6075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Calibri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244" name="Graphique 5" descr=""/>
          <p:cNvPicPr/>
          <p:nvPr/>
        </p:nvPicPr>
        <p:blipFill>
          <a:blip r:embed="rId2"/>
          <a:stretch/>
        </p:blipFill>
        <p:spPr>
          <a:xfrm>
            <a:off x="5548320" y="3364200"/>
            <a:ext cx="1087560" cy="856800"/>
          </a:xfrm>
          <a:prstGeom prst="rect">
            <a:avLst/>
          </a:prstGeom>
          <a:ln>
            <a:noFill/>
          </a:ln>
        </p:spPr>
      </p:pic>
      <p:sp>
        <p:nvSpPr>
          <p:cNvPr id="245" name="CustomShape 5"/>
          <p:cNvSpPr/>
          <p:nvPr/>
        </p:nvSpPr>
        <p:spPr>
          <a:xfrm>
            <a:off x="7374240" y="2775600"/>
            <a:ext cx="4578120" cy="182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246" name="CustomShape 6"/>
          <p:cNvSpPr/>
          <p:nvPr/>
        </p:nvSpPr>
        <p:spPr>
          <a:xfrm>
            <a:off x="7374240" y="2775600"/>
            <a:ext cx="4578120" cy="203364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Calibri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7" name="CustomShape 7"/>
          <p:cNvSpPr/>
          <p:nvPr/>
        </p:nvSpPr>
        <p:spPr>
          <a:xfrm>
            <a:off x="5432040" y="3192480"/>
            <a:ext cx="120420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70c0"/>
                </a:solidFill>
                <a:latin typeface="Calibri"/>
              </a:rPr>
              <a:t>weight</a:t>
            </a:r>
            <a:endParaRPr b="0" lang="fr-FR" sz="2400" spc="-1" strike="noStrike">
              <a:latin typeface="Arial"/>
            </a:endParaRPr>
          </a:p>
        </p:txBody>
      </p:sp>
    </p:spTree>
  </p:cSld>
  <p:timing>
    <p:tnLst>
      <p:par>
        <p:cTn id="116" dur="indefinite" restart="never" nodeType="tmRoot">
          <p:childTnLst>
            <p:seq>
              <p:cTn id="11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70c0"/>
                </a:solidFill>
                <a:latin typeface="Berlin Sans FB"/>
              </a:rPr>
              <a:t>Polynomial interpretation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9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54B1BD6B-B534-41B1-BF41-0976E8A75BB1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250" name="CustomShape 3"/>
          <p:cNvSpPr/>
          <p:nvPr/>
        </p:nvSpPr>
        <p:spPr>
          <a:xfrm>
            <a:off x="1861920" y="2107440"/>
            <a:ext cx="1710360" cy="461160"/>
          </a:xfrm>
          <a:prstGeom prst="rect">
            <a:avLst/>
          </a:prstGeom>
          <a:blipFill rotWithShape="0">
            <a:blip r:embed="rId1"/>
            <a:stretch>
              <a:fillRect l="-2840" t="0" r="0" b="-18646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Calibri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51" name="CustomShape 4"/>
          <p:cNvSpPr/>
          <p:nvPr/>
        </p:nvSpPr>
        <p:spPr>
          <a:xfrm>
            <a:off x="6918480" y="2108520"/>
            <a:ext cx="3384000" cy="461160"/>
          </a:xfrm>
          <a:prstGeom prst="rect">
            <a:avLst/>
          </a:prstGeom>
          <a:blipFill rotWithShape="0">
            <a:blip r:embed="rId2"/>
            <a:stretch>
              <a:fillRect l="-1612" t="0" r="0" b="-17053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Calibri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52" name="CustomShape 5"/>
          <p:cNvSpPr/>
          <p:nvPr/>
        </p:nvSpPr>
        <p:spPr>
          <a:xfrm>
            <a:off x="1111320" y="2750040"/>
            <a:ext cx="3384000" cy="50868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Calibri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53" name="CustomShape 6"/>
          <p:cNvSpPr/>
          <p:nvPr/>
        </p:nvSpPr>
        <p:spPr>
          <a:xfrm>
            <a:off x="1861920" y="3260520"/>
            <a:ext cx="2175480" cy="461160"/>
          </a:xfrm>
          <a:prstGeom prst="rect">
            <a:avLst/>
          </a:prstGeom>
          <a:blipFill rotWithShape="0">
            <a:blip r:embed="rId4"/>
            <a:stretch>
              <a:fillRect l="0" t="0" r="0" b="-17053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Calibri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54" name="CustomShape 7"/>
          <p:cNvSpPr/>
          <p:nvPr/>
        </p:nvSpPr>
        <p:spPr>
          <a:xfrm>
            <a:off x="1311840" y="4275360"/>
            <a:ext cx="3276360" cy="50868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Calibri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55" name="CustomShape 8"/>
          <p:cNvSpPr/>
          <p:nvPr/>
        </p:nvSpPr>
        <p:spPr>
          <a:xfrm>
            <a:off x="6160320" y="2800080"/>
            <a:ext cx="5172840" cy="461160"/>
          </a:xfrm>
          <a:prstGeom prst="rect">
            <a:avLst/>
          </a:prstGeom>
          <a:blipFill rotWithShape="0">
            <a:blip r:embed="rId6"/>
            <a:stretch>
              <a:fillRect l="0" t="0" r="0" b="-17053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Calibri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56" name="CustomShape 9"/>
          <p:cNvSpPr/>
          <p:nvPr/>
        </p:nvSpPr>
        <p:spPr>
          <a:xfrm>
            <a:off x="6180480" y="3260520"/>
            <a:ext cx="5172840" cy="461160"/>
          </a:xfrm>
          <a:prstGeom prst="rect">
            <a:avLst/>
          </a:prstGeom>
          <a:blipFill rotWithShape="0">
            <a:blip r:embed="rId7"/>
            <a:stretch>
              <a:fillRect l="0" t="0" r="0" b="-17053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Calibri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57" name="CustomShape 10"/>
          <p:cNvSpPr/>
          <p:nvPr/>
        </p:nvSpPr>
        <p:spPr>
          <a:xfrm>
            <a:off x="6180480" y="4290480"/>
            <a:ext cx="5172840" cy="461160"/>
          </a:xfrm>
          <a:prstGeom prst="rect">
            <a:avLst/>
          </a:prstGeom>
          <a:blipFill rotWithShape="0">
            <a:blip r:embed="rId8"/>
            <a:stretch>
              <a:fillRect l="0" t="0" r="0" b="-17053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Calibri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58" name="CustomShape 11"/>
          <p:cNvSpPr/>
          <p:nvPr/>
        </p:nvSpPr>
        <p:spPr>
          <a:xfrm>
            <a:off x="3125520" y="5320080"/>
            <a:ext cx="594072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3200" spc="-1" strike="noStrike">
                <a:solidFill>
                  <a:srgbClr val="ff0000"/>
                </a:solidFill>
                <a:latin typeface="Calibri"/>
              </a:rPr>
              <a:t>Reduction order  Termination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259" name="CustomShape 12"/>
          <p:cNvSpPr/>
          <p:nvPr/>
        </p:nvSpPr>
        <p:spPr>
          <a:xfrm>
            <a:off x="3125520" y="5320080"/>
            <a:ext cx="5940720" cy="633240"/>
          </a:xfrm>
          <a:prstGeom prst="rect">
            <a:avLst/>
          </a:prstGeom>
          <a:blipFill rotWithShape="0">
            <a:blip r:embed="rId9"/>
            <a:stretch>
              <a:fillRect l="-2663" t="-3812" r="0" b="-31713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Calibri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</p:spTree>
  </p:cSld>
  <p:timing>
    <p:tnLst>
      <p:par>
        <p:cTn id="118" dur="indefinite" restart="never" nodeType="tmRoot">
          <p:childTnLst>
            <p:seq>
              <p:cTn id="119" dur="indefinite" nodeType="mainSeq">
                <p:childTnLst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extShape 1"/>
          <p:cNvSpPr txBox="1"/>
          <p:nvPr/>
        </p:nvSpPr>
        <p:spPr>
          <a:xfrm>
            <a:off x="838080" y="32112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Algorithms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1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CCF7C899-B1E7-4938-934D-4B81C81B91C7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262" name="CustomShape 3"/>
          <p:cNvSpPr/>
          <p:nvPr/>
        </p:nvSpPr>
        <p:spPr>
          <a:xfrm>
            <a:off x="1109520" y="2403000"/>
            <a:ext cx="3554280" cy="338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Recursive Path Ordering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Knuth-Bendix Ordering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Dependency pairs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63" name="Graphique 6" descr=""/>
          <p:cNvPicPr/>
          <p:nvPr/>
        </p:nvPicPr>
        <p:blipFill>
          <a:blip r:embed="rId1"/>
          <a:stretch/>
        </p:blipFill>
        <p:spPr>
          <a:xfrm>
            <a:off x="5045040" y="2221200"/>
            <a:ext cx="1087560" cy="856800"/>
          </a:xfrm>
          <a:prstGeom prst="rect">
            <a:avLst/>
          </a:prstGeom>
          <a:ln>
            <a:noFill/>
          </a:ln>
        </p:spPr>
      </p:pic>
      <p:pic>
        <p:nvPicPr>
          <p:cNvPr id="264" name="Graphique 8" descr=""/>
          <p:cNvPicPr/>
          <p:nvPr/>
        </p:nvPicPr>
        <p:blipFill>
          <a:blip r:embed="rId2"/>
          <a:stretch/>
        </p:blipFill>
        <p:spPr>
          <a:xfrm>
            <a:off x="5041800" y="3364200"/>
            <a:ext cx="1087560" cy="856800"/>
          </a:xfrm>
          <a:prstGeom prst="rect">
            <a:avLst/>
          </a:prstGeom>
          <a:ln>
            <a:noFill/>
          </a:ln>
        </p:spPr>
      </p:pic>
      <p:pic>
        <p:nvPicPr>
          <p:cNvPr id="265" name="Graphique 10" descr=""/>
          <p:cNvPicPr/>
          <p:nvPr/>
        </p:nvPicPr>
        <p:blipFill>
          <a:blip r:embed="rId3"/>
          <a:stretch/>
        </p:blipFill>
        <p:spPr>
          <a:xfrm>
            <a:off x="5041800" y="4507200"/>
            <a:ext cx="1087560" cy="856800"/>
          </a:xfrm>
          <a:prstGeom prst="rect">
            <a:avLst/>
          </a:prstGeom>
          <a:ln>
            <a:noFill/>
          </a:ln>
        </p:spPr>
      </p:pic>
      <p:sp>
        <p:nvSpPr>
          <p:cNvPr id="266" name="CustomShape 4"/>
          <p:cNvSpPr/>
          <p:nvPr/>
        </p:nvSpPr>
        <p:spPr>
          <a:xfrm>
            <a:off x="6514560" y="2453760"/>
            <a:ext cx="5170320" cy="301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Order based on the mutisets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Based on weights assigned to operators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Prove innermost termination</a:t>
            </a:r>
            <a:endParaRPr b="0" lang="fr-FR" sz="2400" spc="-1" strike="noStrike">
              <a:latin typeface="Arial"/>
            </a:endParaRPr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Termination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8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4583F632-51D2-4508-983B-4EB0F90EFA80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pic>
        <p:nvPicPr>
          <p:cNvPr id="269" name="Image 6" descr=""/>
          <p:cNvPicPr/>
          <p:nvPr/>
        </p:nvPicPr>
        <p:blipFill>
          <a:blip r:embed="rId1"/>
          <a:stretch/>
        </p:blipFill>
        <p:spPr>
          <a:xfrm>
            <a:off x="3509280" y="1791000"/>
            <a:ext cx="4781160" cy="786960"/>
          </a:xfrm>
          <a:prstGeom prst="rect">
            <a:avLst/>
          </a:prstGeom>
          <a:ln>
            <a:noFill/>
          </a:ln>
        </p:spPr>
      </p:pic>
      <p:sp>
        <p:nvSpPr>
          <p:cNvPr id="270" name="CustomShape 3"/>
          <p:cNvSpPr/>
          <p:nvPr/>
        </p:nvSpPr>
        <p:spPr>
          <a:xfrm>
            <a:off x="1216800" y="4279680"/>
            <a:ext cx="3994560" cy="136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Direct proof 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(polynomial, LBO, KBO,…)</a:t>
            </a:r>
            <a:endParaRPr b="0" lang="fr-FR" sz="2800" spc="-1" strike="noStrike">
              <a:latin typeface="Arial"/>
            </a:endParaRPr>
          </a:p>
        </p:txBody>
      </p:sp>
      <p:pic>
        <p:nvPicPr>
          <p:cNvPr id="271" name="Graphique 4" descr=""/>
          <p:cNvPicPr/>
          <p:nvPr/>
        </p:nvPicPr>
        <p:blipFill>
          <a:blip r:embed="rId2"/>
          <a:stretch/>
        </p:blipFill>
        <p:spPr>
          <a:xfrm>
            <a:off x="5410440" y="4279680"/>
            <a:ext cx="990360" cy="990360"/>
          </a:xfrm>
          <a:prstGeom prst="rect">
            <a:avLst/>
          </a:prstGeom>
          <a:ln>
            <a:noFill/>
          </a:ln>
        </p:spPr>
      </p:pic>
      <p:sp>
        <p:nvSpPr>
          <p:cNvPr id="272" name="CustomShape 4"/>
          <p:cNvSpPr/>
          <p:nvPr/>
        </p:nvSpPr>
        <p:spPr>
          <a:xfrm>
            <a:off x="5279760" y="2578320"/>
            <a:ext cx="1240560" cy="1224000"/>
          </a:xfrm>
          <a:prstGeom prst="mathEqual">
            <a:avLst>
              <a:gd name="adj1" fmla="val 12897"/>
              <a:gd name="adj2" fmla="val 2523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" name="CustomShape 5"/>
          <p:cNvSpPr/>
          <p:nvPr/>
        </p:nvSpPr>
        <p:spPr>
          <a:xfrm>
            <a:off x="6918120" y="4298040"/>
            <a:ext cx="3994560" cy="136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Dependency pairs and size-change principle</a:t>
            </a:r>
            <a:endParaRPr b="0" lang="fr-FR" sz="2800" spc="-1" strike="noStrike">
              <a:latin typeface="Arial"/>
            </a:endParaRPr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Confluence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5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10D4DCAE-7D2C-40FE-98BD-7DD64F28C7B1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pic>
        <p:nvPicPr>
          <p:cNvPr id="276" name="Image 6" descr=""/>
          <p:cNvPicPr/>
          <p:nvPr/>
        </p:nvPicPr>
        <p:blipFill>
          <a:blip r:embed="rId1"/>
          <a:stretch/>
        </p:blipFill>
        <p:spPr>
          <a:xfrm>
            <a:off x="1481040" y="1509840"/>
            <a:ext cx="4395240" cy="4605120"/>
          </a:xfrm>
          <a:prstGeom prst="rect">
            <a:avLst/>
          </a:prstGeom>
          <a:ln>
            <a:noFill/>
          </a:ln>
        </p:spPr>
      </p:pic>
      <p:pic>
        <p:nvPicPr>
          <p:cNvPr id="277" name="Image 8" descr=""/>
          <p:cNvPicPr/>
          <p:nvPr/>
        </p:nvPicPr>
        <p:blipFill>
          <a:blip r:embed="rId2"/>
          <a:stretch/>
        </p:blipFill>
        <p:spPr>
          <a:xfrm>
            <a:off x="1481040" y="1515960"/>
            <a:ext cx="4395240" cy="4773240"/>
          </a:xfrm>
          <a:prstGeom prst="rect">
            <a:avLst/>
          </a:prstGeom>
          <a:ln>
            <a:noFill/>
          </a:ln>
        </p:spPr>
      </p:pic>
      <p:pic>
        <p:nvPicPr>
          <p:cNvPr id="278" name="Image 10" descr=""/>
          <p:cNvPicPr/>
          <p:nvPr/>
        </p:nvPicPr>
        <p:blipFill>
          <a:blip r:embed="rId3"/>
          <a:stretch/>
        </p:blipFill>
        <p:spPr>
          <a:xfrm>
            <a:off x="6519600" y="1509840"/>
            <a:ext cx="4395240" cy="4775400"/>
          </a:xfrm>
          <a:prstGeom prst="rect">
            <a:avLst/>
          </a:prstGeom>
          <a:ln>
            <a:noFill/>
          </a:ln>
        </p:spPr>
      </p:pic>
      <p:pic>
        <p:nvPicPr>
          <p:cNvPr id="279" name="Image 12" descr=""/>
          <p:cNvPicPr/>
          <p:nvPr/>
        </p:nvPicPr>
        <p:blipFill>
          <a:blip r:embed="rId4"/>
          <a:stretch/>
        </p:blipFill>
        <p:spPr>
          <a:xfrm>
            <a:off x="6519600" y="1515960"/>
            <a:ext cx="4461840" cy="4773240"/>
          </a:xfrm>
          <a:prstGeom prst="rect">
            <a:avLst/>
          </a:prstGeom>
          <a:ln>
            <a:noFill/>
          </a:ln>
        </p:spPr>
      </p:pic>
      <p:pic>
        <p:nvPicPr>
          <p:cNvPr id="280" name="Image 13" descr=""/>
          <p:cNvPicPr/>
          <p:nvPr/>
        </p:nvPicPr>
        <p:blipFill>
          <a:blip r:embed="rId5"/>
          <a:stretch/>
        </p:blipFill>
        <p:spPr>
          <a:xfrm>
            <a:off x="6519600" y="1513800"/>
            <a:ext cx="4461840" cy="4771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8" dur="indefinite" restart="never" nodeType="tmRoot">
          <p:childTnLst>
            <p:seq>
              <p:cTn id="129" dur="indefinite" nodeType="mainSeq">
                <p:childTnLst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Overlap and critical pairs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2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9DF14DB0-9413-4A13-B337-14CA323AA516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grpSp>
        <p:nvGrpSpPr>
          <p:cNvPr id="283" name="Group 3"/>
          <p:cNvGrpSpPr/>
          <p:nvPr/>
        </p:nvGrpSpPr>
        <p:grpSpPr>
          <a:xfrm>
            <a:off x="6268680" y="1399320"/>
            <a:ext cx="3713040" cy="3547080"/>
            <a:chOff x="6268680" y="1399320"/>
            <a:chExt cx="3713040" cy="3547080"/>
          </a:xfrm>
        </p:grpSpPr>
        <p:sp>
          <p:nvSpPr>
            <p:cNvPr id="284" name="CustomShape 4"/>
            <p:cNvSpPr/>
            <p:nvPr/>
          </p:nvSpPr>
          <p:spPr>
            <a:xfrm>
              <a:off x="6268680" y="2379600"/>
              <a:ext cx="2257920" cy="1993680"/>
            </a:xfrm>
            <a:custGeom>
              <a:avLst/>
              <a:gdLst/>
              <a:ahLst/>
              <a:rect l="l" t="t" r="r" b="b"/>
              <a:pathLst>
                <a:path w="2258457" h="1994053">
                  <a:moveTo>
                    <a:pt x="1167788" y="0"/>
                  </a:moveTo>
                  <a:lnTo>
                    <a:pt x="0" y="1961003"/>
                  </a:lnTo>
                  <a:lnTo>
                    <a:pt x="2258457" y="1994053"/>
                  </a:lnTo>
                  <a:lnTo>
                    <a:pt x="2258457" y="1123721"/>
                  </a:lnTo>
                  <a:lnTo>
                    <a:pt x="1167788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5" name="CustomShape 5"/>
            <p:cNvSpPr/>
            <p:nvPr/>
          </p:nvSpPr>
          <p:spPr>
            <a:xfrm>
              <a:off x="7161120" y="1399320"/>
              <a:ext cx="2764800" cy="3547080"/>
            </a:xfrm>
            <a:custGeom>
              <a:avLst/>
              <a:gdLst/>
              <a:ahLst/>
              <a:rect l="l" t="t" r="r" b="b"/>
              <a:pathLst>
                <a:path w="2765234" h="3547431">
                  <a:moveTo>
                    <a:pt x="1366091" y="0"/>
                  </a:moveTo>
                  <a:lnTo>
                    <a:pt x="0" y="1454227"/>
                  </a:lnTo>
                  <a:lnTo>
                    <a:pt x="583894" y="2500829"/>
                  </a:lnTo>
                  <a:lnTo>
                    <a:pt x="605928" y="3536415"/>
                  </a:lnTo>
                  <a:lnTo>
                    <a:pt x="1311007" y="3547431"/>
                  </a:lnTo>
                  <a:lnTo>
                    <a:pt x="1002535" y="1498294"/>
                  </a:lnTo>
                  <a:lnTo>
                    <a:pt x="1134737" y="1145754"/>
                  </a:lnTo>
                  <a:lnTo>
                    <a:pt x="1597446" y="1145754"/>
                  </a:lnTo>
                  <a:lnTo>
                    <a:pt x="2005070" y="1784733"/>
                  </a:lnTo>
                  <a:lnTo>
                    <a:pt x="2633031" y="1773716"/>
                  </a:lnTo>
                  <a:lnTo>
                    <a:pt x="2765234" y="1344058"/>
                  </a:lnTo>
                  <a:lnTo>
                    <a:pt x="1366091" y="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86" name="Image 4" descr=""/>
            <p:cNvPicPr/>
            <p:nvPr/>
          </p:nvPicPr>
          <p:blipFill>
            <a:blip r:embed="rId1"/>
            <a:stretch/>
          </p:blipFill>
          <p:spPr>
            <a:xfrm>
              <a:off x="6782400" y="1690560"/>
              <a:ext cx="3199320" cy="32277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87" name="CustomShape 6"/>
          <p:cNvSpPr/>
          <p:nvPr/>
        </p:nvSpPr>
        <p:spPr>
          <a:xfrm>
            <a:off x="730800" y="2783160"/>
            <a:ext cx="5364720" cy="109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288" name="CustomShape 7"/>
          <p:cNvSpPr/>
          <p:nvPr/>
        </p:nvSpPr>
        <p:spPr>
          <a:xfrm>
            <a:off x="730800" y="2783160"/>
            <a:ext cx="5364720" cy="1290960"/>
          </a:xfrm>
          <a:prstGeom prst="rect">
            <a:avLst/>
          </a:prstGeom>
          <a:blipFill rotWithShape="0">
            <a:blip r:embed="rId2"/>
            <a:stretch>
              <a:fillRect l="0" t="0" r="0" b="-946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Calibri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Overlap and critical pairs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C7FFEE35-068C-4D40-A90B-E050A226718E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grpSp>
        <p:nvGrpSpPr>
          <p:cNvPr id="291" name="Group 3"/>
          <p:cNvGrpSpPr/>
          <p:nvPr/>
        </p:nvGrpSpPr>
        <p:grpSpPr>
          <a:xfrm>
            <a:off x="6268680" y="1399320"/>
            <a:ext cx="3713040" cy="3547080"/>
            <a:chOff x="6268680" y="1399320"/>
            <a:chExt cx="3713040" cy="3547080"/>
          </a:xfrm>
        </p:grpSpPr>
        <p:sp>
          <p:nvSpPr>
            <p:cNvPr id="292" name="CustomShape 4"/>
            <p:cNvSpPr/>
            <p:nvPr/>
          </p:nvSpPr>
          <p:spPr>
            <a:xfrm>
              <a:off x="6268680" y="2379600"/>
              <a:ext cx="2257920" cy="1993680"/>
            </a:xfrm>
            <a:custGeom>
              <a:avLst/>
              <a:gdLst/>
              <a:ahLst/>
              <a:rect l="l" t="t" r="r" b="b"/>
              <a:pathLst>
                <a:path w="2258457" h="1994053">
                  <a:moveTo>
                    <a:pt x="1167788" y="0"/>
                  </a:moveTo>
                  <a:lnTo>
                    <a:pt x="0" y="1961003"/>
                  </a:lnTo>
                  <a:lnTo>
                    <a:pt x="2258457" y="1994053"/>
                  </a:lnTo>
                  <a:lnTo>
                    <a:pt x="2258457" y="1123721"/>
                  </a:lnTo>
                  <a:lnTo>
                    <a:pt x="1167788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3" name="CustomShape 5"/>
            <p:cNvSpPr/>
            <p:nvPr/>
          </p:nvSpPr>
          <p:spPr>
            <a:xfrm>
              <a:off x="7161120" y="1399320"/>
              <a:ext cx="2764800" cy="3547080"/>
            </a:xfrm>
            <a:custGeom>
              <a:avLst/>
              <a:gdLst/>
              <a:ahLst/>
              <a:rect l="l" t="t" r="r" b="b"/>
              <a:pathLst>
                <a:path w="2765234" h="3547431">
                  <a:moveTo>
                    <a:pt x="1366091" y="0"/>
                  </a:moveTo>
                  <a:lnTo>
                    <a:pt x="0" y="1454227"/>
                  </a:lnTo>
                  <a:lnTo>
                    <a:pt x="583894" y="2500829"/>
                  </a:lnTo>
                  <a:lnTo>
                    <a:pt x="605928" y="3536415"/>
                  </a:lnTo>
                  <a:lnTo>
                    <a:pt x="1311007" y="3547431"/>
                  </a:lnTo>
                  <a:lnTo>
                    <a:pt x="1002535" y="1498294"/>
                  </a:lnTo>
                  <a:lnTo>
                    <a:pt x="1134737" y="1145754"/>
                  </a:lnTo>
                  <a:lnTo>
                    <a:pt x="1597446" y="1145754"/>
                  </a:lnTo>
                  <a:lnTo>
                    <a:pt x="2005070" y="1784733"/>
                  </a:lnTo>
                  <a:lnTo>
                    <a:pt x="2633031" y="1773716"/>
                  </a:lnTo>
                  <a:lnTo>
                    <a:pt x="2765234" y="1344058"/>
                  </a:lnTo>
                  <a:lnTo>
                    <a:pt x="1366091" y="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94" name="Image 4" descr=""/>
            <p:cNvPicPr/>
            <p:nvPr/>
          </p:nvPicPr>
          <p:blipFill>
            <a:blip r:embed="rId1"/>
            <a:stretch/>
          </p:blipFill>
          <p:spPr>
            <a:xfrm>
              <a:off x="6782400" y="1690560"/>
              <a:ext cx="3199320" cy="32277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95" name="CustomShape 6"/>
          <p:cNvSpPr/>
          <p:nvPr/>
        </p:nvSpPr>
        <p:spPr>
          <a:xfrm>
            <a:off x="572040" y="1989360"/>
            <a:ext cx="6097320" cy="271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70c0"/>
                </a:solidFill>
                <a:latin typeface="Calibri"/>
              </a:rPr>
              <a:t>	</a:t>
            </a:r>
            <a:r>
              <a:rPr b="0" lang="fr-FR" sz="2800" spc="-1" strike="noStrike">
                <a:solidFill>
                  <a:srgbClr val="0070c0"/>
                </a:solidFill>
                <a:latin typeface="Calibri"/>
              </a:rPr>
              <a:t>Overlapping</a:t>
            </a:r>
            <a:r>
              <a:rPr b="0" lang="fr-FR" sz="2400" spc="-1" strike="noStrike">
                <a:solidFill>
                  <a:srgbClr val="0070c0"/>
                </a:solidFill>
                <a:latin typeface="Calibri"/>
              </a:rPr>
              <a:t>: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Term:</a:t>
            </a:r>
            <a:r>
              <a:rPr b="0" lang="fr-FR" sz="2400" spc="-1" strike="noStrike">
                <a:solidFill>
                  <a:srgbClr val="0070c0"/>
                </a:solidFill>
                <a:latin typeface="Calibri"/>
              </a:rPr>
              <a:t>	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</p:txBody>
      </p:sp>
      <p:sp>
        <p:nvSpPr>
          <p:cNvPr id="296" name="CustomShape 7"/>
          <p:cNvSpPr/>
          <p:nvPr/>
        </p:nvSpPr>
        <p:spPr>
          <a:xfrm>
            <a:off x="572040" y="1989360"/>
            <a:ext cx="6097320" cy="3105720"/>
          </a:xfrm>
          <a:prstGeom prst="rect">
            <a:avLst/>
          </a:prstGeom>
          <a:blipFill rotWithShape="0">
            <a:blip r:embed="rId2"/>
            <a:stretch>
              <a:fillRect l="-1598" t="-1760" r="0" b="-215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Calibri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Motivations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3" name="Graphique 10" descr=""/>
          <p:cNvPicPr/>
          <p:nvPr/>
        </p:nvPicPr>
        <p:blipFill>
          <a:blip r:embed="rId1"/>
          <a:stretch/>
        </p:blipFill>
        <p:spPr>
          <a:xfrm>
            <a:off x="1786320" y="2286000"/>
            <a:ext cx="1209240" cy="1209240"/>
          </a:xfrm>
          <a:prstGeom prst="rect">
            <a:avLst/>
          </a:prstGeom>
          <a:ln>
            <a:noFill/>
          </a:ln>
        </p:spPr>
      </p:pic>
      <p:grpSp>
        <p:nvGrpSpPr>
          <p:cNvPr id="134" name="Group 2"/>
          <p:cNvGrpSpPr/>
          <p:nvPr/>
        </p:nvGrpSpPr>
        <p:grpSpPr>
          <a:xfrm>
            <a:off x="8924760" y="2590920"/>
            <a:ext cx="1467000" cy="856800"/>
            <a:chOff x="8924760" y="2590920"/>
            <a:chExt cx="1467000" cy="856800"/>
          </a:xfrm>
        </p:grpSpPr>
        <p:pic>
          <p:nvPicPr>
            <p:cNvPr id="135" name="Graphique 6" descr=""/>
            <p:cNvPicPr/>
            <p:nvPr/>
          </p:nvPicPr>
          <p:blipFill>
            <a:blip r:embed="rId2"/>
            <a:stretch/>
          </p:blipFill>
          <p:spPr>
            <a:xfrm>
              <a:off x="9379800" y="2590920"/>
              <a:ext cx="563400" cy="8568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6" name="Line 3"/>
            <p:cNvSpPr/>
            <p:nvPr/>
          </p:nvSpPr>
          <p:spPr>
            <a:xfrm>
              <a:off x="8924760" y="3220560"/>
              <a:ext cx="278280" cy="360"/>
            </a:xfrm>
            <a:prstGeom prst="line">
              <a:avLst/>
            </a:prstGeom>
            <a:ln w="7632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37" name="Line 4"/>
            <p:cNvSpPr/>
            <p:nvPr/>
          </p:nvSpPr>
          <p:spPr>
            <a:xfrm>
              <a:off x="10113120" y="3220560"/>
              <a:ext cx="278640" cy="360"/>
            </a:xfrm>
            <a:prstGeom prst="line">
              <a:avLst/>
            </a:prstGeom>
            <a:ln w="7632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/>
          </p:style>
        </p:sp>
      </p:grpSp>
      <p:pic>
        <p:nvPicPr>
          <p:cNvPr id="138" name="Image 16" descr=""/>
          <p:cNvPicPr/>
          <p:nvPr/>
        </p:nvPicPr>
        <p:blipFill>
          <a:blip r:embed="rId3"/>
          <a:stretch/>
        </p:blipFill>
        <p:spPr>
          <a:xfrm>
            <a:off x="5491080" y="2395440"/>
            <a:ext cx="1209240" cy="1209240"/>
          </a:xfrm>
          <a:prstGeom prst="rect">
            <a:avLst/>
          </a:prstGeom>
          <a:ln>
            <a:noFill/>
          </a:ln>
        </p:spPr>
      </p:pic>
      <p:pic>
        <p:nvPicPr>
          <p:cNvPr id="139" name="Graphique 18" descr=""/>
          <p:cNvPicPr/>
          <p:nvPr/>
        </p:nvPicPr>
        <p:blipFill>
          <a:blip r:embed="rId4"/>
          <a:stretch/>
        </p:blipFill>
        <p:spPr>
          <a:xfrm>
            <a:off x="5532480" y="2469240"/>
            <a:ext cx="1061640" cy="1061640"/>
          </a:xfrm>
          <a:prstGeom prst="rect">
            <a:avLst/>
          </a:prstGeom>
          <a:ln>
            <a:noFill/>
          </a:ln>
        </p:spPr>
      </p:pic>
      <p:sp>
        <p:nvSpPr>
          <p:cNvPr id="140" name="CustomShape 5"/>
          <p:cNvSpPr/>
          <p:nvPr/>
        </p:nvSpPr>
        <p:spPr>
          <a:xfrm>
            <a:off x="1409760" y="3495600"/>
            <a:ext cx="240012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Educational purpose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41" name="CustomShape 6"/>
          <p:cNvSpPr/>
          <p:nvPr/>
        </p:nvSpPr>
        <p:spPr>
          <a:xfrm>
            <a:off x="4405320" y="3502800"/>
            <a:ext cx="381924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Imperative paradigm alternative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42" name="CustomShape 7"/>
          <p:cNvSpPr/>
          <p:nvPr/>
        </p:nvSpPr>
        <p:spPr>
          <a:xfrm>
            <a:off x="8328240" y="3495600"/>
            <a:ext cx="288216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Based on rewrite systems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43" name="CustomShape 8"/>
          <p:cNvSpPr/>
          <p:nvPr/>
        </p:nvSpPr>
        <p:spPr>
          <a:xfrm rot="16200000">
            <a:off x="5792040" y="-1127520"/>
            <a:ext cx="542520" cy="10515240"/>
          </a:xfrm>
          <a:prstGeom prst="leftBrace">
            <a:avLst>
              <a:gd name="adj1" fmla="val 8333"/>
              <a:gd name="adj2" fmla="val 50000"/>
            </a:avLst>
          </a:prstGeom>
          <a:noFill/>
          <a:ln w="572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9"/>
          <p:cNvSpPr/>
          <p:nvPr/>
        </p:nvSpPr>
        <p:spPr>
          <a:xfrm>
            <a:off x="3090960" y="4750920"/>
            <a:ext cx="600984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4800" spc="-1" strike="noStrike">
                <a:solidFill>
                  <a:srgbClr val="2e75b6"/>
                </a:solidFill>
                <a:latin typeface="Berlin Sans FB"/>
              </a:rPr>
              <a:t>FunBlocks</a:t>
            </a:r>
            <a:endParaRPr b="0" lang="fr-FR" sz="4800" spc="-1" strike="noStrike">
              <a:latin typeface="Arial"/>
            </a:endParaRPr>
          </a:p>
        </p:txBody>
      </p:sp>
      <p:sp>
        <p:nvSpPr>
          <p:cNvPr id="145" name="TextShape 10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A431545F-D89C-411A-AD25-68314BDDAA77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Overlap and critical pairs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8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404E0FA9-97A4-4F19-95AF-82C2200C92CB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299" name="CustomShape 3"/>
          <p:cNvSpPr/>
          <p:nvPr/>
        </p:nvSpPr>
        <p:spPr>
          <a:xfrm>
            <a:off x="838080" y="2490120"/>
            <a:ext cx="4391640" cy="109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300" name="CustomShape 4"/>
          <p:cNvSpPr/>
          <p:nvPr/>
        </p:nvSpPr>
        <p:spPr>
          <a:xfrm>
            <a:off x="838080" y="2490120"/>
            <a:ext cx="4391640" cy="1107720"/>
          </a:xfrm>
          <a:prstGeom prst="rect">
            <a:avLst/>
          </a:prstGeom>
          <a:blipFill rotWithShape="0">
            <a:blip r:embed="rId1"/>
            <a:stretch>
              <a:fillRect l="0" t="0" r="0" b="-10964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Calibri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grpSp>
        <p:nvGrpSpPr>
          <p:cNvPr id="301" name="Group 5"/>
          <p:cNvGrpSpPr/>
          <p:nvPr/>
        </p:nvGrpSpPr>
        <p:grpSpPr>
          <a:xfrm>
            <a:off x="0" y="0"/>
            <a:ext cx="9854280" cy="4289400"/>
            <a:chOff x="0" y="0"/>
            <a:chExt cx="9854280" cy="4289400"/>
          </a:xfrm>
        </p:grpSpPr>
        <p:sp>
          <p:nvSpPr>
            <p:cNvPr id="302" name="CustomShape 6"/>
            <p:cNvSpPr/>
            <p:nvPr/>
          </p:nvSpPr>
          <p:spPr>
            <a:xfrm>
              <a:off x="7630200" y="1792800"/>
              <a:ext cx="1541880" cy="461160"/>
            </a:xfrm>
            <a:prstGeom prst="rect">
              <a:avLst/>
            </a:prstGeom>
            <a:blipFill rotWithShape="0">
              <a:blip r:embed="rId2"/>
              <a:stretch>
                <a:fillRect l="0" t="0" r="0" b="-17053"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fr-FR" sz="1800" spc="-1" strike="noStrike">
                  <a:latin typeface="Calibri"/>
                </a:rPr>
                <a:t> </a:t>
              </a:r>
              <a:endParaRPr b="0" lang="fr-FR" sz="1800" spc="-1" strike="noStrike">
                <a:latin typeface="Arial"/>
              </a:endParaRPr>
            </a:p>
          </p:txBody>
        </p:sp>
        <p:sp>
          <p:nvSpPr>
            <p:cNvPr id="303" name="CustomShape 7"/>
            <p:cNvSpPr/>
            <p:nvPr/>
          </p:nvSpPr>
          <p:spPr>
            <a:xfrm flipH="1">
              <a:off x="7277400" y="2254680"/>
              <a:ext cx="1123200" cy="1578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rgbClr val="ff0000"/>
              </a:solidFill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4" name="CustomShape 8"/>
            <p:cNvSpPr/>
            <p:nvPr/>
          </p:nvSpPr>
          <p:spPr>
            <a:xfrm>
              <a:off x="8401320" y="2254680"/>
              <a:ext cx="1046160" cy="1578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rgbClr val="7030a0"/>
              </a:solidFill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5" name="CustomShape 9"/>
            <p:cNvSpPr/>
            <p:nvPr/>
          </p:nvSpPr>
          <p:spPr>
            <a:xfrm>
              <a:off x="7277400" y="2651760"/>
              <a:ext cx="398880" cy="399600"/>
            </a:xfrm>
            <a:prstGeom prst="rect">
              <a:avLst/>
            </a:prstGeom>
            <a:blipFill rotWithShape="0">
              <a:blip r:embed="rId3"/>
              <a:stretch>
                <a:fillRect l="0" t="0" r="-2998" b="-7570"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fr-FR" sz="1800" spc="-1" strike="noStrike">
                  <a:latin typeface="Calibri"/>
                </a:rPr>
                <a:t> </a:t>
              </a:r>
              <a:endParaRPr b="0" lang="fr-FR" sz="1800" spc="-1" strike="noStrike">
                <a:latin typeface="Arial"/>
              </a:endParaRPr>
            </a:p>
          </p:txBody>
        </p:sp>
        <p:sp>
          <p:nvSpPr>
            <p:cNvPr id="306" name="CustomShape 10"/>
            <p:cNvSpPr/>
            <p:nvPr/>
          </p:nvSpPr>
          <p:spPr>
            <a:xfrm>
              <a:off x="9125640" y="2651760"/>
              <a:ext cx="575280" cy="399600"/>
            </a:xfrm>
            <a:prstGeom prst="rect">
              <a:avLst/>
            </a:prstGeom>
            <a:blipFill rotWithShape="0">
              <a:blip r:embed="rId4"/>
              <a:stretch>
                <a:fillRect l="0" t="0" r="0" b="-7570"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fr-FR" sz="1800" spc="-1" strike="noStrike">
                  <a:latin typeface="Calibri"/>
                </a:rPr>
                <a:t> </a:t>
              </a:r>
              <a:endParaRPr b="0" lang="fr-FR" sz="1800" spc="-1" strike="noStrike">
                <a:latin typeface="Arial"/>
              </a:endParaRPr>
            </a:p>
          </p:txBody>
        </p:sp>
        <p:sp>
          <p:nvSpPr>
            <p:cNvPr id="307" name="CustomShape 11"/>
            <p:cNvSpPr/>
            <p:nvPr/>
          </p:nvSpPr>
          <p:spPr>
            <a:xfrm>
              <a:off x="7024320" y="3769560"/>
              <a:ext cx="330120" cy="461160"/>
            </a:xfrm>
            <a:prstGeom prst="rect">
              <a:avLst/>
            </a:prstGeom>
            <a:blipFill rotWithShape="0">
              <a:blip r:embed="rId5"/>
              <a:stretch>
                <a:fillRect l="-3665" t="0" r="-164806" b="-17053"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fr-FR" sz="1800" spc="-1" strike="noStrike">
                  <a:latin typeface="Calibri"/>
                </a:rPr>
                <a:t> </a:t>
              </a:r>
              <a:endParaRPr b="0" lang="fr-FR" sz="1800" spc="-1" strike="noStrike">
                <a:latin typeface="Arial"/>
              </a:endParaRPr>
            </a:p>
          </p:txBody>
        </p:sp>
        <p:sp>
          <p:nvSpPr>
            <p:cNvPr id="308" name="CustomShape 12"/>
            <p:cNvSpPr/>
            <p:nvPr/>
          </p:nvSpPr>
          <p:spPr>
            <a:xfrm>
              <a:off x="9011880" y="3828240"/>
              <a:ext cx="842400" cy="461160"/>
            </a:xfrm>
            <a:prstGeom prst="rect">
              <a:avLst/>
            </a:prstGeom>
            <a:blipFill rotWithShape="0">
              <a:blip r:embed="rId6"/>
              <a:stretch>
                <a:fillRect l="0" t="0" r="-4276" b="-17053"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fr-FR" sz="1800" spc="-1" strike="noStrike">
                  <a:latin typeface="Calibri"/>
                </a:rPr>
                <a:t> </a:t>
              </a:r>
              <a:endParaRPr b="0" lang="fr-FR" sz="1800" spc="-1" strike="noStrike">
                <a:latin typeface="Arial"/>
              </a:endParaRPr>
            </a:p>
          </p:txBody>
        </p:sp>
      </p:grpSp>
      <p:sp>
        <p:nvSpPr>
          <p:cNvPr id="309" name="CustomShape 13"/>
          <p:cNvSpPr/>
          <p:nvPr/>
        </p:nvSpPr>
        <p:spPr>
          <a:xfrm flipH="1">
            <a:off x="8609760" y="1390680"/>
            <a:ext cx="802440" cy="46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14"/>
          <p:cNvSpPr/>
          <p:nvPr/>
        </p:nvSpPr>
        <p:spPr>
          <a:xfrm>
            <a:off x="9413280" y="1160280"/>
            <a:ext cx="13608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70c0"/>
                </a:solidFill>
                <a:latin typeface="Calibri"/>
              </a:rPr>
              <a:t>Overlapping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11" name="CustomShape 15"/>
          <p:cNvSpPr/>
          <p:nvPr/>
        </p:nvSpPr>
        <p:spPr>
          <a:xfrm>
            <a:off x="2052720" y="4982400"/>
            <a:ext cx="80859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is called </a:t>
            </a:r>
            <a:r>
              <a:rPr b="0" lang="fr-FR" sz="2800" spc="-1" strike="noStrike">
                <a:solidFill>
                  <a:srgbClr val="0070c0"/>
                </a:solidFill>
                <a:latin typeface="Calibri"/>
              </a:rPr>
              <a:t>critical pair 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312" name="CustomShape 16"/>
          <p:cNvSpPr/>
          <p:nvPr/>
        </p:nvSpPr>
        <p:spPr>
          <a:xfrm>
            <a:off x="2052720" y="4982400"/>
            <a:ext cx="8085960" cy="522720"/>
          </a:xfrm>
          <a:prstGeom prst="rect">
            <a:avLst/>
          </a:prstGeom>
          <a:blipFill rotWithShape="0">
            <a:blip r:embed="rId7"/>
            <a:stretch>
              <a:fillRect l="0" t="-10422" r="0" b="-32516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Calibri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</p:spTree>
  </p:cSld>
  <p:timing>
    <p:tnLst>
      <p:par>
        <p:cTn id="140" dur="indefinite" restart="never" nodeType="tmRoot">
          <p:childTnLst>
            <p:seq>
              <p:cTn id="141" dur="indefinite" nodeType="mainSeq">
                <p:childTnLst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Critical Pair Lemma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4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14E02C1B-2860-4D3C-880D-12A120C70D0C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315" name="CustomShape 3"/>
          <p:cNvSpPr/>
          <p:nvPr/>
        </p:nvSpPr>
        <p:spPr>
          <a:xfrm>
            <a:off x="403200" y="2415960"/>
            <a:ext cx="11385720" cy="22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A </a:t>
            </a:r>
            <a:r>
              <a:rPr b="0" lang="fr-FR" sz="2800" spc="-1" strike="noStrike">
                <a:solidFill>
                  <a:srgbClr val="0070c0"/>
                </a:solidFill>
                <a:latin typeface="Calibri"/>
              </a:rPr>
              <a:t>terminating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 rewriting system is </a:t>
            </a:r>
            <a:r>
              <a:rPr b="0" lang="fr-FR" sz="2800" spc="-1" strike="noStrike">
                <a:solidFill>
                  <a:srgbClr val="ff0000"/>
                </a:solidFill>
                <a:latin typeface="Calibri"/>
              </a:rPr>
              <a:t>confluent</a:t>
            </a:r>
            <a:endParaRPr b="0" lang="fr-FR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if and only if </a:t>
            </a:r>
            <a:endParaRPr b="0" lang="fr-FR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800" spc="-1" strike="noStrike">
                <a:solidFill>
                  <a:srgbClr val="ff0000"/>
                </a:solidFill>
                <a:latin typeface="Calibri"/>
              </a:rPr>
              <a:t>all critical pairs are convergent </a:t>
            </a:r>
            <a:endParaRPr b="0" lang="fr-FR" sz="2800" spc="-1" strike="noStrike">
              <a:latin typeface="Arial"/>
            </a:endParaRPr>
          </a:p>
        </p:txBody>
      </p:sp>
    </p:spTree>
  </p:cSld>
  <p:timing>
    <p:tnLst>
      <p:par>
        <p:cTn id="146" dur="indefinite" restart="never" nodeType="tmRoot">
          <p:childTnLst>
            <p:seq>
              <p:cTn id="14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Critical Pair Lemma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7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90FDC8EC-67B4-41F6-B626-31D59C05EF8E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318" name="CustomShape 3"/>
          <p:cNvSpPr/>
          <p:nvPr/>
        </p:nvSpPr>
        <p:spPr>
          <a:xfrm>
            <a:off x="893160" y="2873880"/>
            <a:ext cx="4391640" cy="109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319" name="CustomShape 4"/>
          <p:cNvSpPr/>
          <p:nvPr/>
        </p:nvSpPr>
        <p:spPr>
          <a:xfrm>
            <a:off x="893160" y="2873880"/>
            <a:ext cx="4391640" cy="1107720"/>
          </a:xfrm>
          <a:prstGeom prst="rect">
            <a:avLst/>
          </a:prstGeom>
          <a:blipFill rotWithShape="0">
            <a:blip r:embed="rId1"/>
            <a:stretch>
              <a:fillRect l="0" t="0" r="0" b="-7683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Calibri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20" name="CustomShape 5"/>
          <p:cNvSpPr/>
          <p:nvPr/>
        </p:nvSpPr>
        <p:spPr>
          <a:xfrm>
            <a:off x="7630200" y="1814760"/>
            <a:ext cx="1541880" cy="461160"/>
          </a:xfrm>
          <a:prstGeom prst="rect">
            <a:avLst/>
          </a:prstGeom>
          <a:blipFill rotWithShape="0">
            <a:blip r:embed="rId2"/>
            <a:stretch>
              <a:fillRect l="0" t="0" r="0" b="-18646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Calibri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21" name="CustomShape 6"/>
          <p:cNvSpPr/>
          <p:nvPr/>
        </p:nvSpPr>
        <p:spPr>
          <a:xfrm flipH="1">
            <a:off x="7277400" y="2276640"/>
            <a:ext cx="1123200" cy="1578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2" name="CustomShape 7"/>
          <p:cNvSpPr/>
          <p:nvPr/>
        </p:nvSpPr>
        <p:spPr>
          <a:xfrm>
            <a:off x="8401320" y="2276640"/>
            <a:ext cx="1046160" cy="1578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7030a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CustomShape 8"/>
          <p:cNvSpPr/>
          <p:nvPr/>
        </p:nvSpPr>
        <p:spPr>
          <a:xfrm>
            <a:off x="7277400" y="2673720"/>
            <a:ext cx="398880" cy="399600"/>
          </a:xfrm>
          <a:prstGeom prst="rect">
            <a:avLst/>
          </a:prstGeom>
          <a:blipFill rotWithShape="0">
            <a:blip r:embed="rId3"/>
            <a:stretch>
              <a:fillRect l="0" t="0" r="-2998" b="-7679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Calibri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24" name="CustomShape 9"/>
          <p:cNvSpPr/>
          <p:nvPr/>
        </p:nvSpPr>
        <p:spPr>
          <a:xfrm>
            <a:off x="9125640" y="2673720"/>
            <a:ext cx="575280" cy="399600"/>
          </a:xfrm>
          <a:prstGeom prst="rect">
            <a:avLst/>
          </a:prstGeom>
          <a:blipFill rotWithShape="0">
            <a:blip r:embed="rId4"/>
            <a:stretch>
              <a:fillRect l="0" t="0" r="0" b="-7679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Calibri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25" name="CustomShape 10"/>
          <p:cNvSpPr/>
          <p:nvPr/>
        </p:nvSpPr>
        <p:spPr>
          <a:xfrm>
            <a:off x="7024320" y="3791520"/>
            <a:ext cx="330120" cy="461160"/>
          </a:xfrm>
          <a:prstGeom prst="rect">
            <a:avLst/>
          </a:prstGeom>
          <a:blipFill rotWithShape="0">
            <a:blip r:embed="rId5"/>
            <a:stretch>
              <a:fillRect l="-3665" t="0" r="-164806" b="-17053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Calibri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26" name="CustomShape 11"/>
          <p:cNvSpPr/>
          <p:nvPr/>
        </p:nvSpPr>
        <p:spPr>
          <a:xfrm>
            <a:off x="9011880" y="3850200"/>
            <a:ext cx="842400" cy="461160"/>
          </a:xfrm>
          <a:prstGeom prst="rect">
            <a:avLst/>
          </a:prstGeom>
          <a:blipFill rotWithShape="0">
            <a:blip r:embed="rId6"/>
            <a:stretch>
              <a:fillRect l="0" t="0" r="-4276" b="-18646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Calibri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27" name="CustomShape 12"/>
          <p:cNvSpPr/>
          <p:nvPr/>
        </p:nvSpPr>
        <p:spPr>
          <a:xfrm flipH="1">
            <a:off x="9435960" y="4323960"/>
            <a:ext cx="360" cy="72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13"/>
          <p:cNvSpPr/>
          <p:nvPr/>
        </p:nvSpPr>
        <p:spPr>
          <a:xfrm>
            <a:off x="9582840" y="4406040"/>
            <a:ext cx="398880" cy="399600"/>
          </a:xfrm>
          <a:prstGeom prst="rect">
            <a:avLst/>
          </a:prstGeom>
          <a:blipFill rotWithShape="0">
            <a:blip r:embed="rId7"/>
            <a:stretch>
              <a:fillRect l="0" t="0" r="-1499" b="-7679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Calibri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29" name="CustomShape 14"/>
          <p:cNvSpPr/>
          <p:nvPr/>
        </p:nvSpPr>
        <p:spPr>
          <a:xfrm>
            <a:off x="7378200" y="4245480"/>
            <a:ext cx="859320" cy="168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7030a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0" name="CustomShape 15"/>
          <p:cNvSpPr/>
          <p:nvPr/>
        </p:nvSpPr>
        <p:spPr>
          <a:xfrm>
            <a:off x="8237880" y="5915880"/>
            <a:ext cx="330120" cy="461160"/>
          </a:xfrm>
          <a:prstGeom prst="rect">
            <a:avLst/>
          </a:prstGeom>
          <a:blipFill rotWithShape="0">
            <a:blip r:embed="rId8"/>
            <a:stretch>
              <a:fillRect l="-3564" t="0" r="-10881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Calibri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31" name="CustomShape 16"/>
          <p:cNvSpPr/>
          <p:nvPr/>
        </p:nvSpPr>
        <p:spPr>
          <a:xfrm>
            <a:off x="7123680" y="6146640"/>
            <a:ext cx="1113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CustomShape 17"/>
          <p:cNvSpPr/>
          <p:nvPr/>
        </p:nvSpPr>
        <p:spPr>
          <a:xfrm>
            <a:off x="5492880" y="5915880"/>
            <a:ext cx="172476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70c0"/>
                </a:solidFill>
                <a:latin typeface="Calibri"/>
              </a:rPr>
              <a:t>Convergence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333" name="CustomShape 18"/>
          <p:cNvSpPr/>
          <p:nvPr/>
        </p:nvSpPr>
        <p:spPr>
          <a:xfrm>
            <a:off x="9011520" y="5002560"/>
            <a:ext cx="842400" cy="461160"/>
          </a:xfrm>
          <a:prstGeom prst="rect">
            <a:avLst/>
          </a:prstGeom>
          <a:blipFill rotWithShape="0">
            <a:blip r:embed="rId9"/>
            <a:stretch>
              <a:fillRect l="0" t="0" r="-4276" b="-18646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Calibri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34" name="CustomShape 19"/>
          <p:cNvSpPr/>
          <p:nvPr/>
        </p:nvSpPr>
        <p:spPr>
          <a:xfrm>
            <a:off x="7218000" y="4799880"/>
            <a:ext cx="575280" cy="399600"/>
          </a:xfrm>
          <a:prstGeom prst="rect">
            <a:avLst/>
          </a:prstGeom>
          <a:blipFill rotWithShape="0">
            <a:blip r:embed="rId10"/>
            <a:stretch>
              <a:fillRect l="0" t="0" r="0" b="-757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Calibri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35" name="CustomShape 20"/>
          <p:cNvSpPr/>
          <p:nvPr/>
        </p:nvSpPr>
        <p:spPr>
          <a:xfrm flipH="1">
            <a:off x="8567640" y="5464080"/>
            <a:ext cx="864360" cy="68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7030a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21"/>
          <p:cNvSpPr/>
          <p:nvPr/>
        </p:nvSpPr>
        <p:spPr>
          <a:xfrm>
            <a:off x="9160200" y="5698440"/>
            <a:ext cx="575280" cy="399600"/>
          </a:xfrm>
          <a:prstGeom prst="rect">
            <a:avLst/>
          </a:prstGeom>
          <a:blipFill rotWithShape="0">
            <a:blip r:embed="rId11"/>
            <a:stretch>
              <a:fillRect l="0" t="0" r="0" b="-7679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Calibri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</p:spTree>
  </p:cSld>
  <p:timing>
    <p:tnLst>
      <p:par>
        <p:cTn id="148" dur="indefinite" restart="never" nodeType="tmRoot">
          <p:childTnLst>
            <p:seq>
              <p:cTn id="14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Knuth-Bendix completion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8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2CC46898-FD38-4313-B70E-CD284AA7A005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339" name="CustomShape 3"/>
          <p:cNvSpPr/>
          <p:nvPr/>
        </p:nvSpPr>
        <p:spPr>
          <a:xfrm>
            <a:off x="1178640" y="1872720"/>
            <a:ext cx="21589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Input: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340" name="CustomShape 4"/>
          <p:cNvSpPr/>
          <p:nvPr/>
        </p:nvSpPr>
        <p:spPr>
          <a:xfrm>
            <a:off x="1266840" y="3188160"/>
            <a:ext cx="491688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A set of equation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A reduction ordering &lt;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41" name="CustomShape 5"/>
          <p:cNvSpPr/>
          <p:nvPr/>
        </p:nvSpPr>
        <p:spPr>
          <a:xfrm>
            <a:off x="7494120" y="4518000"/>
            <a:ext cx="240876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ff0000"/>
                </a:solidFill>
                <a:latin typeface="Calibri"/>
              </a:rPr>
              <a:t>Non-confluent</a:t>
            </a:r>
            <a:endParaRPr b="0" lang="fr-FR" sz="2800" spc="-1" strike="noStrike">
              <a:latin typeface="Arial"/>
            </a:endParaRPr>
          </a:p>
        </p:txBody>
      </p:sp>
      <p:pic>
        <p:nvPicPr>
          <p:cNvPr id="342" name="Image 9" descr=""/>
          <p:cNvPicPr/>
          <p:nvPr/>
        </p:nvPicPr>
        <p:blipFill>
          <a:blip r:embed="rId1"/>
          <a:srcRect l="15751" t="0" r="18557" b="84430"/>
          <a:stretch/>
        </p:blipFill>
        <p:spPr>
          <a:xfrm>
            <a:off x="6793560" y="3006000"/>
            <a:ext cx="3809520" cy="1481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0" dur="indefinite" restart="never" nodeType="tmRoot">
          <p:childTnLst>
            <p:seq>
              <p:cTn id="15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Knuth-Bendix completion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4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232BAA04-B950-4D12-A9EC-51C866F29456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345" name="CustomShape 3"/>
          <p:cNvSpPr/>
          <p:nvPr/>
        </p:nvSpPr>
        <p:spPr>
          <a:xfrm>
            <a:off x="1178640" y="1872720"/>
            <a:ext cx="21589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Output: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346" name="CustomShape 4"/>
          <p:cNvSpPr/>
          <p:nvPr/>
        </p:nvSpPr>
        <p:spPr>
          <a:xfrm>
            <a:off x="1281240" y="2890800"/>
            <a:ext cx="3430440" cy="22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b050"/>
                </a:solidFill>
                <a:latin typeface="Calibri"/>
              </a:rPr>
              <a:t>Terminate successfully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ff0000"/>
                </a:solidFill>
                <a:latin typeface="Calibri"/>
              </a:rPr>
              <a:t>Loop indefinitely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ff0000"/>
                </a:solidFill>
                <a:latin typeface="Calibri"/>
              </a:rPr>
              <a:t>Fail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47" name="Graphique 2" descr=""/>
          <p:cNvPicPr/>
          <p:nvPr/>
        </p:nvPicPr>
        <p:blipFill>
          <a:blip r:embed="rId1"/>
          <a:stretch/>
        </p:blipFill>
        <p:spPr>
          <a:xfrm>
            <a:off x="4857840" y="2737800"/>
            <a:ext cx="1087560" cy="856800"/>
          </a:xfrm>
          <a:prstGeom prst="rect">
            <a:avLst/>
          </a:prstGeom>
          <a:ln>
            <a:noFill/>
          </a:ln>
        </p:spPr>
      </p:pic>
      <p:pic>
        <p:nvPicPr>
          <p:cNvPr id="348" name="Graphique 6" descr=""/>
          <p:cNvPicPr/>
          <p:nvPr/>
        </p:nvPicPr>
        <p:blipFill>
          <a:blip r:embed="rId2"/>
          <a:stretch/>
        </p:blipFill>
        <p:spPr>
          <a:xfrm>
            <a:off x="4857840" y="3429000"/>
            <a:ext cx="1087560" cy="856800"/>
          </a:xfrm>
          <a:prstGeom prst="rect">
            <a:avLst/>
          </a:prstGeom>
          <a:ln>
            <a:noFill/>
          </a:ln>
        </p:spPr>
      </p:pic>
      <p:pic>
        <p:nvPicPr>
          <p:cNvPr id="349" name="Graphique 12" descr=""/>
          <p:cNvPicPr/>
          <p:nvPr/>
        </p:nvPicPr>
        <p:blipFill>
          <a:blip r:embed="rId3"/>
          <a:stretch/>
        </p:blipFill>
        <p:spPr>
          <a:xfrm>
            <a:off x="4857840" y="4213080"/>
            <a:ext cx="1087560" cy="856800"/>
          </a:xfrm>
          <a:prstGeom prst="rect">
            <a:avLst/>
          </a:prstGeom>
          <a:ln>
            <a:noFill/>
          </a:ln>
        </p:spPr>
      </p:pic>
      <p:sp>
        <p:nvSpPr>
          <p:cNvPr id="350" name="CustomShape 5"/>
          <p:cNvSpPr/>
          <p:nvPr/>
        </p:nvSpPr>
        <p:spPr>
          <a:xfrm>
            <a:off x="6375600" y="2883960"/>
            <a:ext cx="5367960" cy="264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b050"/>
                </a:solidFill>
                <a:latin typeface="Calibri"/>
              </a:rPr>
              <a:t>Terminating and confluent rewrite system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ff0000"/>
                </a:solidFill>
                <a:latin typeface="Calibri"/>
              </a:rPr>
              <a:t>Non-terminating rewrite system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ff0000"/>
                </a:solidFill>
                <a:latin typeface="Calibri"/>
              </a:rPr>
              <a:t>Rule which cannot be ordered 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ff0000"/>
                </a:solidFill>
                <a:latin typeface="Calibri"/>
              </a:rPr>
              <a:t>(i.e. commutative operator) </a:t>
            </a:r>
            <a:endParaRPr b="0" lang="fr-FR" sz="2400" spc="-1" strike="noStrike">
              <a:latin typeface="Arial"/>
            </a:endParaRPr>
          </a:p>
        </p:txBody>
      </p:sp>
    </p:spTree>
  </p:cSld>
  <p:timing>
    <p:tnLst>
      <p:par>
        <p:cTn id="152" dur="indefinite" restart="never" nodeType="tmRoot">
          <p:childTnLst>
            <p:seq>
              <p:cTn id="15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Knuth-Bendix completion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2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9ED8B211-1CD2-41D2-BB01-7E60BA689970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353" name="CustomShape 3"/>
          <p:cNvSpPr/>
          <p:nvPr/>
        </p:nvSpPr>
        <p:spPr>
          <a:xfrm>
            <a:off x="1068480" y="1784880"/>
            <a:ext cx="60699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Basic rules: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354" name="CustomShape 4"/>
          <p:cNvSpPr/>
          <p:nvPr/>
        </p:nvSpPr>
        <p:spPr>
          <a:xfrm>
            <a:off x="1474560" y="2684520"/>
            <a:ext cx="1896480" cy="265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Orienting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Adding 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Simplifying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Deleting 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55" name="Graphique 10" descr=""/>
          <p:cNvPicPr/>
          <p:nvPr/>
        </p:nvPicPr>
        <p:blipFill>
          <a:blip r:embed="rId1"/>
          <a:stretch/>
        </p:blipFill>
        <p:spPr>
          <a:xfrm>
            <a:off x="5007960" y="2571840"/>
            <a:ext cx="1087560" cy="856800"/>
          </a:xfrm>
          <a:prstGeom prst="rect">
            <a:avLst/>
          </a:prstGeom>
          <a:ln>
            <a:noFill/>
          </a:ln>
        </p:spPr>
      </p:pic>
      <p:pic>
        <p:nvPicPr>
          <p:cNvPr id="356" name="Graphique 11" descr=""/>
          <p:cNvPicPr/>
          <p:nvPr/>
        </p:nvPicPr>
        <p:blipFill>
          <a:blip r:embed="rId2"/>
          <a:stretch/>
        </p:blipFill>
        <p:spPr>
          <a:xfrm>
            <a:off x="5007960" y="3285720"/>
            <a:ext cx="1087560" cy="856800"/>
          </a:xfrm>
          <a:prstGeom prst="rect">
            <a:avLst/>
          </a:prstGeom>
          <a:ln>
            <a:noFill/>
          </a:ln>
        </p:spPr>
      </p:pic>
      <p:pic>
        <p:nvPicPr>
          <p:cNvPr id="357" name="Graphique 17" descr=""/>
          <p:cNvPicPr/>
          <p:nvPr/>
        </p:nvPicPr>
        <p:blipFill>
          <a:blip r:embed="rId3"/>
          <a:stretch/>
        </p:blipFill>
        <p:spPr>
          <a:xfrm>
            <a:off x="5007960" y="3999600"/>
            <a:ext cx="1087560" cy="856800"/>
          </a:xfrm>
          <a:prstGeom prst="rect">
            <a:avLst/>
          </a:prstGeom>
          <a:ln>
            <a:noFill/>
          </a:ln>
        </p:spPr>
      </p:pic>
      <p:pic>
        <p:nvPicPr>
          <p:cNvPr id="358" name="Graphique 19" descr=""/>
          <p:cNvPicPr/>
          <p:nvPr/>
        </p:nvPicPr>
        <p:blipFill>
          <a:blip r:embed="rId4"/>
          <a:stretch/>
        </p:blipFill>
        <p:spPr>
          <a:xfrm>
            <a:off x="5007960" y="4734360"/>
            <a:ext cx="1087560" cy="856800"/>
          </a:xfrm>
          <a:prstGeom prst="rect">
            <a:avLst/>
          </a:prstGeom>
          <a:ln>
            <a:noFill/>
          </a:ln>
        </p:spPr>
      </p:pic>
      <p:sp>
        <p:nvSpPr>
          <p:cNvPr id="359" name="CustomShape 5"/>
          <p:cNvSpPr/>
          <p:nvPr/>
        </p:nvSpPr>
        <p:spPr>
          <a:xfrm>
            <a:off x="7138800" y="2769480"/>
            <a:ext cx="37893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Transform  to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60" name="CustomShape 6"/>
          <p:cNvSpPr/>
          <p:nvPr/>
        </p:nvSpPr>
        <p:spPr>
          <a:xfrm>
            <a:off x="7138800" y="2769480"/>
            <a:ext cx="3789360" cy="461160"/>
          </a:xfrm>
          <a:prstGeom prst="rect">
            <a:avLst/>
          </a:prstGeom>
          <a:blipFill rotWithShape="0">
            <a:blip r:embed="rId5"/>
            <a:stretch>
              <a:fillRect l="-2410" t="-10473" r="0" b="-28913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Calibri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61" name="CustomShape 7"/>
          <p:cNvSpPr/>
          <p:nvPr/>
        </p:nvSpPr>
        <p:spPr>
          <a:xfrm>
            <a:off x="7138800" y="3483360"/>
            <a:ext cx="42962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Add  in the set of equation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62" name="CustomShape 8"/>
          <p:cNvSpPr/>
          <p:nvPr/>
        </p:nvSpPr>
        <p:spPr>
          <a:xfrm>
            <a:off x="7138800" y="3483360"/>
            <a:ext cx="4296240" cy="461160"/>
          </a:xfrm>
          <a:prstGeom prst="rect">
            <a:avLst/>
          </a:prstGeom>
          <a:blipFill rotWithShape="0">
            <a:blip r:embed="rId6"/>
            <a:stretch>
              <a:fillRect l="-2121" t="-10473" r="-139" b="-28913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Calibri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63" name="CustomShape 9"/>
          <p:cNvSpPr/>
          <p:nvPr/>
        </p:nvSpPr>
        <p:spPr>
          <a:xfrm>
            <a:off x="7137000" y="4197600"/>
            <a:ext cx="42962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Simplify  in 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64" name="CustomShape 10"/>
          <p:cNvSpPr/>
          <p:nvPr/>
        </p:nvSpPr>
        <p:spPr>
          <a:xfrm>
            <a:off x="7137000" y="4197600"/>
            <a:ext cx="4296240" cy="461160"/>
          </a:xfrm>
          <a:prstGeom prst="rect">
            <a:avLst/>
          </a:prstGeom>
          <a:blipFill rotWithShape="0">
            <a:blip r:embed="rId7"/>
            <a:stretch>
              <a:fillRect l="-2268" t="-10640" r="0" b="-3064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Calibri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65" name="CustomShape 11"/>
          <p:cNvSpPr/>
          <p:nvPr/>
        </p:nvSpPr>
        <p:spPr>
          <a:xfrm>
            <a:off x="7137000" y="4937760"/>
            <a:ext cx="42962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Delete trivial rules 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66" name="CustomShape 12"/>
          <p:cNvSpPr/>
          <p:nvPr/>
        </p:nvSpPr>
        <p:spPr>
          <a:xfrm>
            <a:off x="7137000" y="4937760"/>
            <a:ext cx="4296240" cy="461160"/>
          </a:xfrm>
          <a:prstGeom prst="rect">
            <a:avLst/>
          </a:prstGeom>
          <a:blipFill rotWithShape="0">
            <a:blip r:embed="rId8"/>
            <a:stretch>
              <a:fillRect l="-2268" t="-10473" r="0" b="-28913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Calibri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</p:spTree>
  </p:cSld>
  <p:timing>
    <p:tnLst>
      <p:par>
        <p:cTn id="154" dur="indefinite" restart="never" nodeType="tmRoot">
          <p:childTnLst>
            <p:seq>
              <p:cTn id="15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Knuth-Bendix completion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8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4004CF8F-8B01-4ABC-9072-3EBF7595BF1B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369" name="CustomShape 3"/>
          <p:cNvSpPr/>
          <p:nvPr/>
        </p:nvSpPr>
        <p:spPr>
          <a:xfrm>
            <a:off x="1915200" y="2258640"/>
            <a:ext cx="18964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Adding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70" name="Graphique 17" descr=""/>
          <p:cNvPicPr/>
          <p:nvPr/>
        </p:nvPicPr>
        <p:blipFill>
          <a:blip r:embed="rId1"/>
          <a:stretch/>
        </p:blipFill>
        <p:spPr>
          <a:xfrm>
            <a:off x="5360400" y="2060640"/>
            <a:ext cx="1087560" cy="856800"/>
          </a:xfrm>
          <a:prstGeom prst="rect">
            <a:avLst/>
          </a:prstGeom>
          <a:ln>
            <a:noFill/>
          </a:ln>
        </p:spPr>
      </p:pic>
      <p:sp>
        <p:nvSpPr>
          <p:cNvPr id="371" name="CustomShape 4"/>
          <p:cNvSpPr/>
          <p:nvPr/>
        </p:nvSpPr>
        <p:spPr>
          <a:xfrm>
            <a:off x="7304040" y="2258640"/>
            <a:ext cx="42962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Add  in the set of equation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72" name="CustomShape 5"/>
          <p:cNvSpPr/>
          <p:nvPr/>
        </p:nvSpPr>
        <p:spPr>
          <a:xfrm>
            <a:off x="7304040" y="2258640"/>
            <a:ext cx="4296240" cy="461160"/>
          </a:xfrm>
          <a:prstGeom prst="rect">
            <a:avLst/>
          </a:prstGeom>
          <a:blipFill rotWithShape="0">
            <a:blip r:embed="rId2"/>
            <a:stretch>
              <a:fillRect l="-2121" t="-10473" r="-139" b="-28913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Calibri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373" name="Image 5" descr=""/>
          <p:cNvPicPr/>
          <p:nvPr/>
        </p:nvPicPr>
        <p:blipFill>
          <a:blip r:embed="rId3"/>
          <a:srcRect l="50026" t="43555" r="8372" b="49793"/>
          <a:stretch/>
        </p:blipFill>
        <p:spPr>
          <a:xfrm>
            <a:off x="1073520" y="3210840"/>
            <a:ext cx="3579120" cy="827640"/>
          </a:xfrm>
          <a:prstGeom prst="rect">
            <a:avLst/>
          </a:prstGeom>
          <a:ln>
            <a:noFill/>
          </a:ln>
        </p:spPr>
      </p:pic>
      <p:pic>
        <p:nvPicPr>
          <p:cNvPr id="374" name="Image 6" descr=""/>
          <p:cNvPicPr/>
          <p:nvPr/>
        </p:nvPicPr>
        <p:blipFill>
          <a:blip r:embed="rId4"/>
          <a:srcRect l="35409" t="53126" r="17990" b="35536"/>
          <a:stretch/>
        </p:blipFill>
        <p:spPr>
          <a:xfrm>
            <a:off x="558000" y="4133160"/>
            <a:ext cx="4802040" cy="1691280"/>
          </a:xfrm>
          <a:prstGeom prst="rect">
            <a:avLst/>
          </a:prstGeom>
          <a:ln>
            <a:noFill/>
          </a:ln>
        </p:spPr>
      </p:pic>
      <p:sp>
        <p:nvSpPr>
          <p:cNvPr id="375" name="CustomShape 6"/>
          <p:cNvSpPr/>
          <p:nvPr/>
        </p:nvSpPr>
        <p:spPr>
          <a:xfrm>
            <a:off x="558000" y="5557680"/>
            <a:ext cx="43732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ff0000"/>
                </a:solidFill>
                <a:latin typeface="Calibri"/>
              </a:rPr>
              <a:t>No convergent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76" name="Graphique 26" descr=""/>
          <p:cNvPicPr/>
          <p:nvPr/>
        </p:nvPicPr>
        <p:blipFill>
          <a:blip r:embed="rId5"/>
          <a:stretch/>
        </p:blipFill>
        <p:spPr>
          <a:xfrm>
            <a:off x="5360400" y="4038840"/>
            <a:ext cx="1087560" cy="856800"/>
          </a:xfrm>
          <a:prstGeom prst="rect">
            <a:avLst/>
          </a:prstGeom>
          <a:ln>
            <a:noFill/>
          </a:ln>
        </p:spPr>
      </p:pic>
      <p:pic>
        <p:nvPicPr>
          <p:cNvPr id="377" name="Image 31" descr=""/>
          <p:cNvPicPr/>
          <p:nvPr/>
        </p:nvPicPr>
        <p:blipFill>
          <a:blip r:embed="rId6"/>
          <a:srcRect l="50309" t="89056" r="8934" b="1242"/>
          <a:stretch/>
        </p:blipFill>
        <p:spPr>
          <a:xfrm>
            <a:off x="7579440" y="3918960"/>
            <a:ext cx="3184920" cy="1096920"/>
          </a:xfrm>
          <a:prstGeom prst="rect">
            <a:avLst/>
          </a:prstGeom>
          <a:ln>
            <a:noFill/>
          </a:ln>
        </p:spPr>
      </p:pic>
      <p:sp>
        <p:nvSpPr>
          <p:cNvPr id="378" name="CustomShape 7"/>
          <p:cNvSpPr/>
          <p:nvPr/>
        </p:nvSpPr>
        <p:spPr>
          <a:xfrm>
            <a:off x="7689600" y="4649040"/>
            <a:ext cx="2500560" cy="36468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8"/>
          <p:cNvSpPr/>
          <p:nvPr/>
        </p:nvSpPr>
        <p:spPr>
          <a:xfrm>
            <a:off x="7722720" y="5326920"/>
            <a:ext cx="25005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70c0"/>
                </a:solidFill>
                <a:latin typeface="Calibri"/>
              </a:rPr>
              <a:t>New rule added</a:t>
            </a:r>
            <a:endParaRPr b="0" lang="fr-FR" sz="2400" spc="-1" strike="noStrike">
              <a:latin typeface="Arial"/>
            </a:endParaRPr>
          </a:p>
        </p:txBody>
      </p:sp>
    </p:spTree>
  </p:cSld>
  <p:timing>
    <p:tnLst>
      <p:par>
        <p:cTn id="156" dur="indefinite" restart="never" nodeType="tmRoot">
          <p:childTnLst>
            <p:seq>
              <p:cTn id="157" dur="indefinite" nodeType="mainSeq">
                <p:childTnLst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Knuth-Bendix completion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1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69A11356-A449-458E-8E04-CC1912F28132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382" name="CustomShape 3"/>
          <p:cNvSpPr/>
          <p:nvPr/>
        </p:nvSpPr>
        <p:spPr>
          <a:xfrm>
            <a:off x="838080" y="1795680"/>
            <a:ext cx="3601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Completion process: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83" name="CustomShape 4"/>
          <p:cNvSpPr/>
          <p:nvPr/>
        </p:nvSpPr>
        <p:spPr>
          <a:xfrm>
            <a:off x="933840" y="2937960"/>
            <a:ext cx="11257920" cy="22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14440" indent="-51408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For each equation reduce  and  to </a:t>
            </a:r>
            <a:r>
              <a:rPr b="0" lang="fr-FR" sz="2400" spc="-1" strike="noStrike">
                <a:solidFill>
                  <a:srgbClr val="0070c0"/>
                </a:solidFill>
                <a:latin typeface="Calibri"/>
              </a:rPr>
              <a:t>normal form and 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 marL="514440" indent="-51408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Fill the set of rules using </a:t>
            </a:r>
            <a:r>
              <a:rPr b="0" lang="fr-FR" sz="2400" spc="-1" strike="noStrike">
                <a:solidFill>
                  <a:srgbClr val="0070c0"/>
                </a:solidFill>
                <a:latin typeface="Calibri"/>
              </a:rPr>
              <a:t>basic operators and reduction ordering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 marL="514440" indent="-51408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If the algorithm terminate successfully: </a:t>
            </a:r>
            <a:r>
              <a:rPr b="0" lang="fr-FR" sz="2400" spc="-1" strike="noStrike">
                <a:solidFill>
                  <a:srgbClr val="0070c0"/>
                </a:solidFill>
                <a:latin typeface="Calibri"/>
              </a:rPr>
              <a:t>terminating and confluent rewrite system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84" name="CustomShape 5"/>
          <p:cNvSpPr/>
          <p:nvPr/>
        </p:nvSpPr>
        <p:spPr>
          <a:xfrm>
            <a:off x="933840" y="2937960"/>
            <a:ext cx="11257920" cy="1938600"/>
          </a:xfrm>
          <a:prstGeom prst="rect">
            <a:avLst/>
          </a:prstGeom>
          <a:blipFill rotWithShape="0">
            <a:blip r:embed="rId1"/>
            <a:stretch>
              <a:fillRect l="-865" t="-2825" r="0" b="-6279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Calibri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</p:spTree>
  </p:cSld>
  <p:timing>
    <p:tnLst>
      <p:par>
        <p:cTn id="176" dur="indefinite" restart="never" nodeType="tmRoot">
          <p:childTnLst>
            <p:seq>
              <p:cTn id="17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Knuth-Bendix completion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6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F9C17986-22E3-438E-9DF1-DFA94ECAA6D5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387" name="CustomShape 3"/>
          <p:cNvSpPr/>
          <p:nvPr/>
        </p:nvSpPr>
        <p:spPr>
          <a:xfrm>
            <a:off x="838080" y="1795680"/>
            <a:ext cx="451548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Completion for axioms of groups: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88" name="Image 5" descr=""/>
          <p:cNvPicPr/>
          <p:nvPr/>
        </p:nvPicPr>
        <p:blipFill>
          <a:blip r:embed="rId1"/>
          <a:srcRect l="15108" t="0" r="15283" b="84565"/>
          <a:stretch/>
        </p:blipFill>
        <p:spPr>
          <a:xfrm>
            <a:off x="838080" y="3429000"/>
            <a:ext cx="3628800" cy="1319400"/>
          </a:xfrm>
          <a:prstGeom prst="rect">
            <a:avLst/>
          </a:prstGeom>
          <a:ln>
            <a:noFill/>
          </a:ln>
        </p:spPr>
      </p:pic>
      <p:pic>
        <p:nvPicPr>
          <p:cNvPr id="389" name="Image 6" descr=""/>
          <p:cNvPicPr/>
          <p:nvPr/>
        </p:nvPicPr>
        <p:blipFill>
          <a:blip r:embed="rId2"/>
          <a:srcRect l="7989" t="48002" r="13148" b="3981"/>
          <a:stretch/>
        </p:blipFill>
        <p:spPr>
          <a:xfrm>
            <a:off x="7724880" y="2580840"/>
            <a:ext cx="3294720" cy="3292200"/>
          </a:xfrm>
          <a:prstGeom prst="rect">
            <a:avLst/>
          </a:prstGeom>
          <a:ln>
            <a:noFill/>
          </a:ln>
        </p:spPr>
      </p:pic>
      <p:pic>
        <p:nvPicPr>
          <p:cNvPr id="390" name="Graphique 12" descr=""/>
          <p:cNvPicPr/>
          <p:nvPr/>
        </p:nvPicPr>
        <p:blipFill>
          <a:blip r:embed="rId3"/>
          <a:stretch/>
        </p:blipFill>
        <p:spPr>
          <a:xfrm>
            <a:off x="5551920" y="3798360"/>
            <a:ext cx="1087560" cy="856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8" dur="indefinite" restart="never" nodeType="tmRoot">
          <p:childTnLst>
            <p:seq>
              <p:cTn id="17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Educational tools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2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3E169188-83D9-444E-B0B1-D7DAA1ADE9AD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393" name="CustomShape 3"/>
          <p:cNvSpPr/>
          <p:nvPr/>
        </p:nvSpPr>
        <p:spPr>
          <a:xfrm>
            <a:off x="5702760" y="2928240"/>
            <a:ext cx="116928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5400" spc="-1" strike="noStrike">
                <a:solidFill>
                  <a:srgbClr val="000000"/>
                </a:solidFill>
                <a:latin typeface="Calibri"/>
              </a:rPr>
              <a:t>CSI</a:t>
            </a:r>
            <a:endParaRPr b="0" lang="fr-FR" sz="5400" spc="-1" strike="noStrike">
              <a:latin typeface="Arial"/>
            </a:endParaRPr>
          </a:p>
        </p:txBody>
      </p:sp>
      <p:sp>
        <p:nvSpPr>
          <p:cNvPr id="394" name="CustomShape 4"/>
          <p:cNvSpPr/>
          <p:nvPr/>
        </p:nvSpPr>
        <p:spPr>
          <a:xfrm>
            <a:off x="8610480" y="2922120"/>
            <a:ext cx="191340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5400" spc="-1" strike="noStrike">
                <a:solidFill>
                  <a:srgbClr val="000000"/>
                </a:solidFill>
                <a:latin typeface="Calibri"/>
              </a:rPr>
              <a:t>KBCV</a:t>
            </a:r>
            <a:endParaRPr b="0" lang="fr-FR" sz="5400" spc="-1" strike="noStrike">
              <a:latin typeface="Arial"/>
            </a:endParaRPr>
          </a:p>
        </p:txBody>
      </p:sp>
      <p:grpSp>
        <p:nvGrpSpPr>
          <p:cNvPr id="395" name="Group 5"/>
          <p:cNvGrpSpPr/>
          <p:nvPr/>
        </p:nvGrpSpPr>
        <p:grpSpPr>
          <a:xfrm>
            <a:off x="1018800" y="2967120"/>
            <a:ext cx="3276360" cy="923400"/>
            <a:chOff x="1018800" y="2967120"/>
            <a:chExt cx="3276360" cy="923400"/>
          </a:xfrm>
        </p:grpSpPr>
        <p:pic>
          <p:nvPicPr>
            <p:cNvPr id="396" name="Image 5" descr=""/>
            <p:cNvPicPr/>
            <p:nvPr/>
          </p:nvPicPr>
          <p:blipFill>
            <a:blip r:embed="rId1"/>
            <a:stretch/>
          </p:blipFill>
          <p:spPr>
            <a:xfrm>
              <a:off x="1018800" y="3045600"/>
              <a:ext cx="1270080" cy="844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7" name="Image 10" descr=""/>
            <p:cNvPicPr/>
            <p:nvPr/>
          </p:nvPicPr>
          <p:blipFill>
            <a:blip r:embed="rId2"/>
            <a:stretch/>
          </p:blipFill>
          <p:spPr>
            <a:xfrm>
              <a:off x="2566080" y="3045600"/>
              <a:ext cx="1729080" cy="7668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98" name="Line 6"/>
            <p:cNvSpPr/>
            <p:nvPr/>
          </p:nvSpPr>
          <p:spPr>
            <a:xfrm flipH="1">
              <a:off x="2269440" y="2967120"/>
              <a:ext cx="316440" cy="845280"/>
            </a:xfrm>
            <a:prstGeom prst="line">
              <a:avLst/>
            </a:prstGeom>
            <a:ln w="3816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99" name="CustomShape 7"/>
          <p:cNvSpPr/>
          <p:nvPr/>
        </p:nvSpPr>
        <p:spPr>
          <a:xfrm>
            <a:off x="1721160" y="4306320"/>
            <a:ext cx="172908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70c0"/>
                </a:solidFill>
                <a:latin typeface="Calibri"/>
              </a:rPr>
              <a:t>Termination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400" name="CustomShape 8"/>
          <p:cNvSpPr/>
          <p:nvPr/>
        </p:nvSpPr>
        <p:spPr>
          <a:xfrm>
            <a:off x="5422680" y="4306320"/>
            <a:ext cx="172908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70c0"/>
                </a:solidFill>
                <a:latin typeface="Calibri"/>
              </a:rPr>
              <a:t>Confluence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401" name="CustomShape 9"/>
          <p:cNvSpPr/>
          <p:nvPr/>
        </p:nvSpPr>
        <p:spPr>
          <a:xfrm>
            <a:off x="8610480" y="4306320"/>
            <a:ext cx="172908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70c0"/>
                </a:solidFill>
                <a:latin typeface="Calibri"/>
              </a:rPr>
              <a:t>Completion</a:t>
            </a:r>
            <a:endParaRPr b="0" lang="fr-FR" sz="2400" spc="-1" strike="noStrike">
              <a:latin typeface="Arial"/>
            </a:endParaRPr>
          </a:p>
        </p:txBody>
      </p:sp>
    </p:spTree>
  </p:cSld>
  <p:timing>
    <p:tnLst>
      <p:par>
        <p:cTn id="180" dur="indefinite" restart="never" nodeType="tmRoot">
          <p:childTnLst>
            <p:seq>
              <p:cTn id="18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Road Map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5D45A645-9F5A-422D-B54A-282E2EB0FB10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148" name="CustomShape 3" hidden="1"/>
          <p:cNvSpPr/>
          <p:nvPr/>
        </p:nvSpPr>
        <p:spPr>
          <a:xfrm>
            <a:off x="172080" y="5196240"/>
            <a:ext cx="633600" cy="27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/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ed7d31"/>
                </a:solidFill>
                <a:latin typeface="Calibri"/>
              </a:rPr>
              <a:t>2020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49" name="Line 4"/>
          <p:cNvSpPr/>
          <p:nvPr/>
        </p:nvSpPr>
        <p:spPr>
          <a:xfrm>
            <a:off x="11347200" y="4823280"/>
            <a:ext cx="360" cy="32004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5" hidden="1"/>
          <p:cNvSpPr/>
          <p:nvPr/>
        </p:nvSpPr>
        <p:spPr>
          <a:xfrm>
            <a:off x="3169080" y="4246560"/>
            <a:ext cx="360" cy="3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6" hidden="1"/>
          <p:cNvSpPr/>
          <p:nvPr/>
        </p:nvSpPr>
        <p:spPr>
          <a:xfrm>
            <a:off x="0" y="4118760"/>
            <a:ext cx="418680" cy="30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1000" spc="-1" strike="noStrike">
                <a:solidFill>
                  <a:srgbClr val="ed7d31"/>
                </a:solidFill>
                <a:latin typeface="Calibri"/>
              </a:rPr>
              <a:t>95 jours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152" name="CustomShape 7" hidden="1"/>
          <p:cNvSpPr/>
          <p:nvPr/>
        </p:nvSpPr>
        <p:spPr>
          <a:xfrm>
            <a:off x="0" y="4348080"/>
            <a:ext cx="360" cy="15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8" hidden="1"/>
          <p:cNvSpPr/>
          <p:nvPr/>
        </p:nvSpPr>
        <p:spPr>
          <a:xfrm>
            <a:off x="0" y="4348080"/>
            <a:ext cx="360" cy="15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9" hidden="1"/>
          <p:cNvSpPr/>
          <p:nvPr/>
        </p:nvSpPr>
        <p:spPr>
          <a:xfrm>
            <a:off x="0" y="4348080"/>
            <a:ext cx="360" cy="15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10" hidden="1"/>
          <p:cNvSpPr/>
          <p:nvPr/>
        </p:nvSpPr>
        <p:spPr>
          <a:xfrm>
            <a:off x="4374360" y="4620240"/>
            <a:ext cx="360" cy="3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11" hidden="1"/>
          <p:cNvSpPr/>
          <p:nvPr/>
        </p:nvSpPr>
        <p:spPr>
          <a:xfrm>
            <a:off x="0" y="4492080"/>
            <a:ext cx="418680" cy="30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1000" spc="-1" strike="noStrike">
                <a:solidFill>
                  <a:srgbClr val="ed7d31"/>
                </a:solidFill>
                <a:latin typeface="Calibri"/>
              </a:rPr>
              <a:t>81 jours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157" name="CustomShape 12" hidden="1"/>
          <p:cNvSpPr/>
          <p:nvPr/>
        </p:nvSpPr>
        <p:spPr>
          <a:xfrm>
            <a:off x="0" y="4721760"/>
            <a:ext cx="360" cy="15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13" hidden="1"/>
          <p:cNvSpPr/>
          <p:nvPr/>
        </p:nvSpPr>
        <p:spPr>
          <a:xfrm>
            <a:off x="0" y="4721760"/>
            <a:ext cx="360" cy="15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14" hidden="1"/>
          <p:cNvSpPr/>
          <p:nvPr/>
        </p:nvSpPr>
        <p:spPr>
          <a:xfrm>
            <a:off x="0" y="4721760"/>
            <a:ext cx="360" cy="15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60" name="Group 15"/>
          <p:cNvGrpSpPr/>
          <p:nvPr/>
        </p:nvGrpSpPr>
        <p:grpSpPr>
          <a:xfrm>
            <a:off x="838080" y="1690560"/>
            <a:ext cx="9816480" cy="3643920"/>
            <a:chOff x="838080" y="1690560"/>
            <a:chExt cx="9816480" cy="3643920"/>
          </a:xfrm>
        </p:grpSpPr>
        <p:sp>
          <p:nvSpPr>
            <p:cNvPr id="161" name="CustomShape 16"/>
            <p:cNvSpPr/>
            <p:nvPr/>
          </p:nvSpPr>
          <p:spPr>
            <a:xfrm>
              <a:off x="838080" y="1690560"/>
              <a:ext cx="5242320" cy="153072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5">
                <a:lumMod val="75000"/>
              </a:schemeClr>
            </a:solidFill>
            <a:ln>
              <a:solidFill>
                <a:schemeClr val="lt2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110520" rIns="254160" tIns="110520" bIns="243000" anchor="ctr"/>
            <a:p>
              <a:pPr>
                <a:lnSpc>
                  <a:spcPct val="90000"/>
                </a:lnSpc>
                <a:spcAft>
                  <a:spcPts val="1015"/>
                </a:spcAft>
              </a:pPr>
              <a:r>
                <a:rPr b="0" lang="fr-FR" sz="2900" spc="-1" strike="noStrike">
                  <a:solidFill>
                    <a:srgbClr val="ffffff"/>
                  </a:solidFill>
                  <a:latin typeface="Calibri"/>
                </a:rPr>
                <a:t>State of the art</a:t>
              </a:r>
              <a:endParaRPr b="0" lang="fr-FR" sz="2900" spc="-1" strike="noStrike">
                <a:latin typeface="Arial"/>
              </a:endParaRPr>
            </a:p>
          </p:txBody>
        </p:sp>
        <p:sp>
          <p:nvSpPr>
            <p:cNvPr id="162" name="CustomShape 17"/>
            <p:cNvSpPr/>
            <p:nvPr/>
          </p:nvSpPr>
          <p:spPr>
            <a:xfrm>
              <a:off x="3724560" y="2392920"/>
              <a:ext cx="5594760" cy="153072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lt2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110520" rIns="254160" tIns="110520" bIns="243000" anchor="ctr"/>
            <a:p>
              <a:pPr>
                <a:lnSpc>
                  <a:spcPct val="90000"/>
                </a:lnSpc>
                <a:spcAft>
                  <a:spcPts val="1015"/>
                </a:spcAft>
              </a:pPr>
              <a:r>
                <a:rPr b="0" lang="fr-FR" sz="2900" spc="-1" strike="noStrike">
                  <a:solidFill>
                    <a:srgbClr val="ffffff"/>
                  </a:solidFill>
                  <a:latin typeface="Calibri"/>
                </a:rPr>
                <a:t>Test existing tools</a:t>
              </a:r>
              <a:endParaRPr b="0" lang="fr-FR" sz="2900" spc="-1" strike="noStrike">
                <a:latin typeface="Arial"/>
              </a:endParaRPr>
            </a:p>
          </p:txBody>
        </p:sp>
        <p:sp>
          <p:nvSpPr>
            <p:cNvPr id="163" name="CustomShape 18"/>
            <p:cNvSpPr/>
            <p:nvPr/>
          </p:nvSpPr>
          <p:spPr>
            <a:xfrm>
              <a:off x="4938480" y="3158280"/>
              <a:ext cx="5667480" cy="153072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lt2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110520" rIns="254160" tIns="110520" bIns="243000" anchor="ctr"/>
            <a:p>
              <a:pPr>
                <a:lnSpc>
                  <a:spcPct val="90000"/>
                </a:lnSpc>
                <a:spcAft>
                  <a:spcPts val="1015"/>
                </a:spcAft>
              </a:pPr>
              <a:r>
                <a:rPr b="0" lang="fr-FR" sz="2900" spc="-1" strike="noStrike">
                  <a:solidFill>
                    <a:srgbClr val="ffffff"/>
                  </a:solidFill>
                  <a:latin typeface="Calibri"/>
                </a:rPr>
                <a:t>Implementation</a:t>
              </a:r>
              <a:endParaRPr b="0" lang="fr-FR" sz="2900" spc="-1" strike="noStrike">
                <a:latin typeface="Arial"/>
              </a:endParaRPr>
            </a:p>
          </p:txBody>
        </p:sp>
        <p:sp>
          <p:nvSpPr>
            <p:cNvPr id="164" name="CustomShape 19"/>
            <p:cNvSpPr/>
            <p:nvPr/>
          </p:nvSpPr>
          <p:spPr>
            <a:xfrm>
              <a:off x="838080" y="3803760"/>
              <a:ext cx="9816480" cy="153072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5">
                <a:lumMod val="75000"/>
              </a:schemeClr>
            </a:solidFill>
            <a:ln>
              <a:solidFill>
                <a:schemeClr val="lt2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110520" rIns="254160" tIns="110520" bIns="243000" anchor="ctr"/>
            <a:p>
              <a:pPr>
                <a:lnSpc>
                  <a:spcPct val="90000"/>
                </a:lnSpc>
                <a:spcAft>
                  <a:spcPts val="1015"/>
                </a:spcAft>
              </a:pPr>
              <a:r>
                <a:rPr b="0" lang="fr-FR" sz="2900" spc="-1" strike="noStrike">
                  <a:solidFill>
                    <a:srgbClr val="ffffff"/>
                  </a:solidFill>
                  <a:latin typeface="Calibri"/>
                </a:rPr>
                <a:t>Report writing</a:t>
              </a:r>
              <a:endParaRPr b="0" lang="fr-FR" sz="2900" spc="-1" strike="noStrike">
                <a:latin typeface="Arial"/>
              </a:endParaRPr>
            </a:p>
          </p:txBody>
        </p:sp>
      </p:grpSp>
      <p:grpSp>
        <p:nvGrpSpPr>
          <p:cNvPr id="165" name="Group 20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166" name="Line 21"/>
          <p:cNvSpPr/>
          <p:nvPr/>
        </p:nvSpPr>
        <p:spPr>
          <a:xfrm>
            <a:off x="6095880" y="1690560"/>
            <a:ext cx="360" cy="747720"/>
          </a:xfrm>
          <a:prstGeom prst="line">
            <a:avLst/>
          </a:prstGeom>
          <a:ln w="57240">
            <a:solidFill>
              <a:srgbClr val="ff0000"/>
            </a:solidFill>
            <a:round/>
            <a:headEnd len="med" type="oval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22"/>
          <p:cNvSpPr/>
          <p:nvPr/>
        </p:nvSpPr>
        <p:spPr>
          <a:xfrm>
            <a:off x="5244840" y="1242000"/>
            <a:ext cx="170244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ff0000"/>
                </a:solidFill>
                <a:latin typeface="Calibri"/>
              </a:rPr>
              <a:t>February 2021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68" name="Line 23"/>
          <p:cNvSpPr/>
          <p:nvPr/>
        </p:nvSpPr>
        <p:spPr>
          <a:xfrm>
            <a:off x="10641600" y="1809720"/>
            <a:ext cx="360" cy="2772720"/>
          </a:xfrm>
          <a:prstGeom prst="line">
            <a:avLst/>
          </a:prstGeom>
          <a:ln w="57240">
            <a:solidFill>
              <a:srgbClr val="ff0000"/>
            </a:solidFill>
            <a:round/>
            <a:headEnd len="med" type="oval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24"/>
          <p:cNvSpPr/>
          <p:nvPr/>
        </p:nvSpPr>
        <p:spPr>
          <a:xfrm>
            <a:off x="10008360" y="1290960"/>
            <a:ext cx="126612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ff0000"/>
                </a:solidFill>
                <a:latin typeface="Calibri"/>
              </a:rPr>
              <a:t>June 2021</a:t>
            </a:r>
            <a:endParaRPr b="0" lang="fr-FR" sz="20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TRS tool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3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B34235DB-65C1-4289-946B-B02682F224BB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pic>
        <p:nvPicPr>
          <p:cNvPr id="404" name="Image 2" descr=""/>
          <p:cNvPicPr/>
          <p:nvPr/>
        </p:nvPicPr>
        <p:blipFill>
          <a:blip r:embed="rId1"/>
          <a:stretch/>
        </p:blipFill>
        <p:spPr>
          <a:xfrm>
            <a:off x="1839600" y="1271880"/>
            <a:ext cx="8512200" cy="550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82" dur="indefinite" restart="never" nodeType="tmRoot">
          <p:childTnLst>
            <p:seq>
              <p:cTn id="18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TRS tool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6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2F8A85D2-8978-4B1E-92F4-41B36FF8A75A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pic>
        <p:nvPicPr>
          <p:cNvPr id="407" name="Image 4" descr=""/>
          <p:cNvPicPr/>
          <p:nvPr/>
        </p:nvPicPr>
        <p:blipFill>
          <a:blip r:embed="rId1"/>
          <a:stretch/>
        </p:blipFill>
        <p:spPr>
          <a:xfrm>
            <a:off x="1417320" y="1690560"/>
            <a:ext cx="3773160" cy="3947040"/>
          </a:xfrm>
          <a:prstGeom prst="rect">
            <a:avLst/>
          </a:prstGeom>
          <a:ln>
            <a:noFill/>
          </a:ln>
        </p:spPr>
      </p:pic>
      <p:pic>
        <p:nvPicPr>
          <p:cNvPr id="408" name="Image 5" descr=""/>
          <p:cNvPicPr/>
          <p:nvPr/>
        </p:nvPicPr>
        <p:blipFill>
          <a:blip r:embed="rId2"/>
          <a:stretch/>
        </p:blipFill>
        <p:spPr>
          <a:xfrm>
            <a:off x="6369840" y="1288800"/>
            <a:ext cx="4404240" cy="4348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84" dur="indefinite" restart="never" nodeType="tmRoot">
          <p:childTnLst>
            <p:seq>
              <p:cTn id="18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TTT2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1E9011C6-9005-4BEE-B8DA-E0BC750E44CD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pic>
        <p:nvPicPr>
          <p:cNvPr id="411" name="Image 2" descr=""/>
          <p:cNvPicPr/>
          <p:nvPr/>
        </p:nvPicPr>
        <p:blipFill>
          <a:blip r:embed="rId1"/>
          <a:stretch/>
        </p:blipFill>
        <p:spPr>
          <a:xfrm>
            <a:off x="2253600" y="1199160"/>
            <a:ext cx="7985160" cy="5156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86" dur="indefinite" restart="never" nodeType="tmRoot">
          <p:childTnLst>
            <p:seq>
              <p:cTn id="18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CSI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3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F7841FB1-43E1-4141-9090-E09214CC9C9F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pic>
        <p:nvPicPr>
          <p:cNvPr id="414" name="Image 5" descr=""/>
          <p:cNvPicPr/>
          <p:nvPr/>
        </p:nvPicPr>
        <p:blipFill>
          <a:blip r:embed="rId1"/>
          <a:stretch/>
        </p:blipFill>
        <p:spPr>
          <a:xfrm>
            <a:off x="2722680" y="250920"/>
            <a:ext cx="6746040" cy="6356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88" dur="indefinite" restart="never" nodeType="tmRoot">
          <p:childTnLst>
            <p:seq>
              <p:cTn id="18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KBCV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6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E6F67520-764A-4F04-9EBF-01F8B98096F3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pic>
        <p:nvPicPr>
          <p:cNvPr id="417" name="Image 7" descr=""/>
          <p:cNvPicPr/>
          <p:nvPr/>
        </p:nvPicPr>
        <p:blipFill>
          <a:blip r:embed="rId1"/>
          <a:stretch/>
        </p:blipFill>
        <p:spPr>
          <a:xfrm>
            <a:off x="2614320" y="460800"/>
            <a:ext cx="8124120" cy="5721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0" dur="indefinite" restart="never" nodeType="tmRoot">
          <p:childTnLst>
            <p:seq>
              <p:cTn id="19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Performance tools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9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4EAB44F3-8EA2-4113-A231-E00F4C0358F9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420" name="CustomShape 3"/>
          <p:cNvSpPr/>
          <p:nvPr/>
        </p:nvSpPr>
        <p:spPr>
          <a:xfrm>
            <a:off x="1382400" y="1797120"/>
            <a:ext cx="195588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0070c0"/>
                </a:solidFill>
                <a:latin typeface="Calibri"/>
              </a:rPr>
              <a:t>Termination 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421" name="CustomShape 4"/>
          <p:cNvSpPr/>
          <p:nvPr/>
        </p:nvSpPr>
        <p:spPr>
          <a:xfrm>
            <a:off x="3732120" y="1797120"/>
            <a:ext cx="195588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0070c0"/>
                </a:solidFill>
                <a:latin typeface="Calibri"/>
              </a:rPr>
              <a:t>Confluence 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422" name="CustomShape 5"/>
          <p:cNvSpPr/>
          <p:nvPr/>
        </p:nvSpPr>
        <p:spPr>
          <a:xfrm>
            <a:off x="6081840" y="1797120"/>
            <a:ext cx="195588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0070c0"/>
                </a:solidFill>
                <a:latin typeface="Calibri"/>
              </a:rPr>
              <a:t>Completion 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423" name="CustomShape 6"/>
          <p:cNvSpPr/>
          <p:nvPr/>
        </p:nvSpPr>
        <p:spPr>
          <a:xfrm>
            <a:off x="8431560" y="1818360"/>
            <a:ext cx="286164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0070c0"/>
                </a:solidFill>
                <a:latin typeface="Calibri"/>
              </a:rPr>
              <a:t>Proof verification 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424" name="Line 7"/>
          <p:cNvSpPr/>
          <p:nvPr/>
        </p:nvSpPr>
        <p:spPr>
          <a:xfrm>
            <a:off x="3519360" y="1977480"/>
            <a:ext cx="360" cy="4667760"/>
          </a:xfrm>
          <a:prstGeom prst="line">
            <a:avLst/>
          </a:prstGeom>
          <a:ln w="2844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25" name="Line 8"/>
          <p:cNvSpPr/>
          <p:nvPr/>
        </p:nvSpPr>
        <p:spPr>
          <a:xfrm>
            <a:off x="5808600" y="1977480"/>
            <a:ext cx="360" cy="4667760"/>
          </a:xfrm>
          <a:prstGeom prst="line">
            <a:avLst/>
          </a:prstGeom>
          <a:ln w="2844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26" name="Line 9"/>
          <p:cNvSpPr/>
          <p:nvPr/>
        </p:nvSpPr>
        <p:spPr>
          <a:xfrm>
            <a:off x="8232840" y="1977480"/>
            <a:ext cx="360" cy="4667760"/>
          </a:xfrm>
          <a:prstGeom prst="line">
            <a:avLst/>
          </a:prstGeom>
          <a:ln w="2844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27" name="CustomShape 10"/>
          <p:cNvSpPr/>
          <p:nvPr/>
        </p:nvSpPr>
        <p:spPr>
          <a:xfrm>
            <a:off x="792360" y="2506320"/>
            <a:ext cx="235260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4000" spc="-1" strike="noStrike">
                <a:solidFill>
                  <a:srgbClr val="808080"/>
                </a:solidFill>
                <a:latin typeface="Abadi"/>
              </a:rPr>
              <a:t>MU-TERM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428" name="CustomShape 11"/>
          <p:cNvSpPr/>
          <p:nvPr/>
        </p:nvSpPr>
        <p:spPr>
          <a:xfrm>
            <a:off x="1238040" y="3444840"/>
            <a:ext cx="146124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4000" spc="-1" strike="noStrike">
                <a:solidFill>
                  <a:srgbClr val="000000"/>
                </a:solidFill>
                <a:latin typeface="Abadi"/>
              </a:rPr>
              <a:t>NaTT</a:t>
            </a:r>
            <a:endParaRPr b="0" lang="fr-FR" sz="4000" spc="-1" strike="noStrike">
              <a:latin typeface="Arial"/>
            </a:endParaRPr>
          </a:p>
        </p:txBody>
      </p:sp>
      <p:pic>
        <p:nvPicPr>
          <p:cNvPr id="429" name="Image 24" descr=""/>
          <p:cNvPicPr/>
          <p:nvPr/>
        </p:nvPicPr>
        <p:blipFill>
          <a:blip r:embed="rId1"/>
          <a:stretch/>
        </p:blipFill>
        <p:spPr>
          <a:xfrm>
            <a:off x="629280" y="4465800"/>
            <a:ext cx="2278440" cy="374760"/>
          </a:xfrm>
          <a:prstGeom prst="rect">
            <a:avLst/>
          </a:prstGeom>
          <a:ln>
            <a:noFill/>
          </a:ln>
        </p:spPr>
      </p:pic>
      <p:sp>
        <p:nvSpPr>
          <p:cNvPr id="430" name="CustomShape 12"/>
          <p:cNvSpPr/>
          <p:nvPr/>
        </p:nvSpPr>
        <p:spPr>
          <a:xfrm>
            <a:off x="4104360" y="2524680"/>
            <a:ext cx="113544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4000" spc="-1" strike="noStrike">
                <a:solidFill>
                  <a:srgbClr val="000000"/>
                </a:solidFill>
                <a:latin typeface="Abadi"/>
              </a:rPr>
              <a:t>ACP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431" name="CustomShape 13"/>
          <p:cNvSpPr/>
          <p:nvPr/>
        </p:nvSpPr>
        <p:spPr>
          <a:xfrm>
            <a:off x="3933360" y="3500280"/>
            <a:ext cx="146124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000000"/>
                </a:solidFill>
                <a:latin typeface="Abadi"/>
              </a:rPr>
              <a:t>Saigawa</a:t>
            </a:r>
            <a:endParaRPr b="0" lang="fr-FR" sz="2800" spc="-1" strike="noStrike">
              <a:latin typeface="Arial"/>
            </a:endParaRPr>
          </a:p>
        </p:txBody>
      </p:sp>
      <p:pic>
        <p:nvPicPr>
          <p:cNvPr id="432" name="Image 30" descr=""/>
          <p:cNvPicPr/>
          <p:nvPr/>
        </p:nvPicPr>
        <p:blipFill>
          <a:blip r:embed="rId2"/>
          <a:stretch/>
        </p:blipFill>
        <p:spPr>
          <a:xfrm>
            <a:off x="6248880" y="2524680"/>
            <a:ext cx="1544040" cy="1544040"/>
          </a:xfrm>
          <a:prstGeom prst="rect">
            <a:avLst/>
          </a:prstGeom>
          <a:ln>
            <a:noFill/>
          </a:ln>
        </p:spPr>
      </p:pic>
      <p:sp>
        <p:nvSpPr>
          <p:cNvPr id="433" name="CustomShape 14"/>
          <p:cNvSpPr/>
          <p:nvPr/>
        </p:nvSpPr>
        <p:spPr>
          <a:xfrm>
            <a:off x="8844480" y="2549520"/>
            <a:ext cx="1878840" cy="15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4800" spc="-1" strike="noStrike">
                <a:solidFill>
                  <a:srgbClr val="ff0000"/>
                </a:solidFill>
                <a:latin typeface="Calibri"/>
              </a:rPr>
              <a:t>C</a:t>
            </a:r>
            <a:r>
              <a:rPr b="1" lang="fr-FR" sz="4800" spc="-1" strike="noStrike">
                <a:solidFill>
                  <a:srgbClr val="ffc000"/>
                </a:solidFill>
                <a:latin typeface="Calibri"/>
              </a:rPr>
              <a:t>o</a:t>
            </a:r>
            <a:r>
              <a:rPr b="1" lang="fr-FR" sz="4800" spc="-1" strike="noStrike">
                <a:solidFill>
                  <a:srgbClr val="00b050"/>
                </a:solidFill>
                <a:latin typeface="Calibri"/>
              </a:rPr>
              <a:t>L</a:t>
            </a:r>
            <a:r>
              <a:rPr b="1" lang="fr-FR" sz="4800" spc="-1" strike="noStrike">
                <a:solidFill>
                  <a:srgbClr val="ff3399"/>
                </a:solidFill>
                <a:latin typeface="Calibri"/>
              </a:rPr>
              <a:t>o</a:t>
            </a:r>
            <a:r>
              <a:rPr b="1" lang="fr-FR" sz="4800" spc="-1" strike="noStrike">
                <a:solidFill>
                  <a:srgbClr val="0070c0"/>
                </a:solidFill>
                <a:latin typeface="Calibri"/>
              </a:rPr>
              <a:t>R</a:t>
            </a:r>
            <a:endParaRPr b="0" lang="fr-FR" sz="4800" spc="-1" strike="noStrike">
              <a:latin typeface="Arial"/>
            </a:endParaRPr>
          </a:p>
        </p:txBody>
      </p:sp>
      <p:pic>
        <p:nvPicPr>
          <p:cNvPr id="434" name="Image 34" descr=""/>
          <p:cNvPicPr/>
          <p:nvPr/>
        </p:nvPicPr>
        <p:blipFill>
          <a:blip r:embed="rId3"/>
          <a:stretch/>
        </p:blipFill>
        <p:spPr>
          <a:xfrm>
            <a:off x="8971200" y="3296880"/>
            <a:ext cx="1625040" cy="1625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2" dur="indefinite" restart="never" nodeType="tmRoot">
          <p:childTnLst>
            <p:seq>
              <p:cTn id="19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Hybrid tools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6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69BA1126-30F8-4C30-971B-90CCF8A60920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pic>
        <p:nvPicPr>
          <p:cNvPr id="437" name="Image 5" descr=""/>
          <p:cNvPicPr/>
          <p:nvPr/>
        </p:nvPicPr>
        <p:blipFill>
          <a:blip r:embed="rId1"/>
          <a:stretch/>
        </p:blipFill>
        <p:spPr>
          <a:xfrm>
            <a:off x="2575440" y="2737800"/>
            <a:ext cx="1328400" cy="1428480"/>
          </a:xfrm>
          <a:prstGeom prst="rect">
            <a:avLst/>
          </a:prstGeom>
          <a:ln>
            <a:noFill/>
          </a:ln>
        </p:spPr>
      </p:pic>
      <p:pic>
        <p:nvPicPr>
          <p:cNvPr id="438" name="Image 7" descr=""/>
          <p:cNvPicPr/>
          <p:nvPr/>
        </p:nvPicPr>
        <p:blipFill>
          <a:blip r:embed="rId2"/>
          <a:stretch/>
        </p:blipFill>
        <p:spPr>
          <a:xfrm>
            <a:off x="7320960" y="3028320"/>
            <a:ext cx="2295000" cy="847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4" dur="indefinite" restart="never" nodeType="tmRoot">
          <p:childTnLst>
            <p:seq>
              <p:cTn id="19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CiME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A7B1D157-B693-45A2-AD35-24C6AC8ADD15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441" name="CustomShape 3"/>
          <p:cNvSpPr/>
          <p:nvPr/>
        </p:nvSpPr>
        <p:spPr>
          <a:xfrm>
            <a:off x="1278000" y="4870440"/>
            <a:ext cx="24908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70c0"/>
                </a:solidFill>
                <a:latin typeface="Calibri"/>
              </a:rPr>
              <a:t>Rewriting toolkit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442" name="CustomShape 4"/>
          <p:cNvSpPr/>
          <p:nvPr/>
        </p:nvSpPr>
        <p:spPr>
          <a:xfrm>
            <a:off x="4991760" y="4884480"/>
            <a:ext cx="22086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70c0"/>
                </a:solidFill>
                <a:latin typeface="Calibri"/>
              </a:rPr>
              <a:t>Proof engine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443" name="CustomShape 5"/>
          <p:cNvSpPr/>
          <p:nvPr/>
        </p:nvSpPr>
        <p:spPr>
          <a:xfrm>
            <a:off x="8563680" y="4884480"/>
            <a:ext cx="2887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70c0"/>
                </a:solidFill>
                <a:latin typeface="Calibri"/>
              </a:rPr>
              <a:t>Proof certification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44" name="Image 2" descr=""/>
          <p:cNvPicPr/>
          <p:nvPr/>
        </p:nvPicPr>
        <p:blipFill>
          <a:blip r:embed="rId1"/>
          <a:stretch/>
        </p:blipFill>
        <p:spPr>
          <a:xfrm>
            <a:off x="5285160" y="1369800"/>
            <a:ext cx="1621080" cy="1743120"/>
          </a:xfrm>
          <a:prstGeom prst="rect">
            <a:avLst/>
          </a:prstGeom>
          <a:ln>
            <a:noFill/>
          </a:ln>
        </p:spPr>
      </p:pic>
      <p:grpSp>
        <p:nvGrpSpPr>
          <p:cNvPr id="445" name="Group 6"/>
          <p:cNvGrpSpPr/>
          <p:nvPr/>
        </p:nvGrpSpPr>
        <p:grpSpPr>
          <a:xfrm>
            <a:off x="1790280" y="3648600"/>
            <a:ext cx="1466640" cy="856800"/>
            <a:chOff x="1790280" y="3648600"/>
            <a:chExt cx="1466640" cy="856800"/>
          </a:xfrm>
        </p:grpSpPr>
        <p:pic>
          <p:nvPicPr>
            <p:cNvPr id="446" name="Graphique 15" descr=""/>
            <p:cNvPicPr/>
            <p:nvPr/>
          </p:nvPicPr>
          <p:blipFill>
            <a:blip r:embed="rId2"/>
            <a:stretch/>
          </p:blipFill>
          <p:spPr>
            <a:xfrm>
              <a:off x="2245320" y="3648600"/>
              <a:ext cx="563400" cy="8568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47" name="Line 7"/>
            <p:cNvSpPr/>
            <p:nvPr/>
          </p:nvSpPr>
          <p:spPr>
            <a:xfrm>
              <a:off x="1790280" y="4278600"/>
              <a:ext cx="278280" cy="360"/>
            </a:xfrm>
            <a:prstGeom prst="line">
              <a:avLst/>
            </a:prstGeom>
            <a:ln w="7632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448" name="Line 8"/>
            <p:cNvSpPr/>
            <p:nvPr/>
          </p:nvSpPr>
          <p:spPr>
            <a:xfrm>
              <a:off x="2978640" y="4278600"/>
              <a:ext cx="278280" cy="360"/>
            </a:xfrm>
            <a:prstGeom prst="line">
              <a:avLst/>
            </a:prstGeom>
            <a:ln w="7632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/>
          </p:style>
        </p:sp>
      </p:grpSp>
      <p:pic>
        <p:nvPicPr>
          <p:cNvPr id="449" name="Graphique 7" descr=""/>
          <p:cNvPicPr/>
          <p:nvPr/>
        </p:nvPicPr>
        <p:blipFill>
          <a:blip r:embed="rId3"/>
          <a:stretch/>
        </p:blipFill>
        <p:spPr>
          <a:xfrm>
            <a:off x="5530680" y="3616560"/>
            <a:ext cx="1271880" cy="1271880"/>
          </a:xfrm>
          <a:prstGeom prst="rect">
            <a:avLst/>
          </a:prstGeom>
          <a:ln>
            <a:noFill/>
          </a:ln>
        </p:spPr>
      </p:pic>
      <p:pic>
        <p:nvPicPr>
          <p:cNvPr id="450" name="Graphique 5" descr=""/>
          <p:cNvPicPr/>
          <p:nvPr/>
        </p:nvPicPr>
        <p:blipFill>
          <a:blip r:embed="rId4"/>
          <a:stretch/>
        </p:blipFill>
        <p:spPr>
          <a:xfrm>
            <a:off x="9371520" y="3598200"/>
            <a:ext cx="1271880" cy="1271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6" dur="indefinite" restart="never" nodeType="tmRoot">
          <p:childTnLst>
            <p:seq>
              <p:cTn id="19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CiME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2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EF938062-6125-4680-9F8B-2627C9ADDCE1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pic>
        <p:nvPicPr>
          <p:cNvPr id="453" name="Image 2" descr=""/>
          <p:cNvPicPr/>
          <p:nvPr/>
        </p:nvPicPr>
        <p:blipFill>
          <a:blip r:embed="rId1"/>
          <a:stretch/>
        </p:blipFill>
        <p:spPr>
          <a:xfrm>
            <a:off x="493560" y="1882800"/>
            <a:ext cx="11204640" cy="343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8" dur="indefinite" restart="never" nodeType="tmRoot">
          <p:childTnLst>
            <p:seq>
              <p:cTn id="19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CiME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5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E139DC7E-4D58-4B49-BD8B-95E731BF92FC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456" name="CustomShape 3"/>
          <p:cNvSpPr/>
          <p:nvPr/>
        </p:nvSpPr>
        <p:spPr>
          <a:xfrm>
            <a:off x="602640" y="2397600"/>
            <a:ext cx="10986480" cy="3446280"/>
          </a:xfrm>
          <a:prstGeom prst="rect">
            <a:avLst/>
          </a:prstGeom>
          <a:noFill/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</a:rPr>
              <a:t>l</a:t>
            </a:r>
            <a:r>
              <a:rPr b="0" lang="fr-FR" sz="2000" spc="-1" strike="noStrike">
                <a:latin typeface="Courant"/>
              </a:rPr>
              <a:t>et X = </a:t>
            </a:r>
            <a:r>
              <a:rPr b="0" lang="fr-FR" sz="2000" spc="-1" strike="noStrike">
                <a:solidFill>
                  <a:srgbClr val="0070c0"/>
                </a:solidFill>
                <a:latin typeface="Courant"/>
              </a:rPr>
              <a:t>variables</a:t>
            </a:r>
            <a:r>
              <a:rPr b="0" lang="fr-FR" sz="2000" spc="-1" strike="noStrike">
                <a:latin typeface="Courant"/>
              </a:rPr>
              <a:t> “x,y”;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</a:rPr>
              <a:t>let F = </a:t>
            </a:r>
            <a:r>
              <a:rPr b="0" lang="fr-FR" sz="2000" spc="-1" strike="noStrike">
                <a:solidFill>
                  <a:srgbClr val="0070c0"/>
                </a:solidFill>
                <a:latin typeface="Courant"/>
              </a:rPr>
              <a:t>signature</a:t>
            </a:r>
            <a:r>
              <a:rPr b="0" lang="fr-FR" sz="2000" spc="-1" strike="noStrike">
                <a:solidFill>
                  <a:srgbClr val="000000"/>
                </a:solidFill>
                <a:latin typeface="Courant"/>
              </a:rPr>
              <a:t> “plus : binary; 0:constant; S:unary;”;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</a:rPr>
              <a:t>let T = </a:t>
            </a:r>
            <a:r>
              <a:rPr b="0" lang="fr-FR" sz="2000" spc="-1" strike="noStrike">
                <a:solidFill>
                  <a:srgbClr val="0070c0"/>
                </a:solidFill>
                <a:latin typeface="Courant"/>
              </a:rPr>
              <a:t>algebra</a:t>
            </a:r>
            <a:r>
              <a:rPr b="0" lang="fr-FR" sz="2000" spc="-1" strike="noStrike">
                <a:solidFill>
                  <a:srgbClr val="000000"/>
                </a:solidFill>
                <a:latin typeface="Courant"/>
              </a:rPr>
              <a:t> F;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</a:rPr>
              <a:t>l</a:t>
            </a:r>
            <a:r>
              <a:rPr b="0" lang="fr-FR" sz="2000" spc="-1" strike="noStrike">
                <a:latin typeface="Courant"/>
              </a:rPr>
              <a:t>et t1 = </a:t>
            </a:r>
            <a:r>
              <a:rPr b="0" lang="fr-FR" sz="2000" spc="-1" strike="noStrike">
                <a:solidFill>
                  <a:srgbClr val="0070c0"/>
                </a:solidFill>
                <a:latin typeface="Courant"/>
              </a:rPr>
              <a:t>term</a:t>
            </a:r>
            <a:r>
              <a:rPr b="0" lang="fr-FR" sz="2000" spc="-1" strike="noStrike">
                <a:latin typeface="Courant"/>
              </a:rPr>
              <a:t> T “S(0)”;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</a:rPr>
              <a:t>let</a:t>
            </a:r>
            <a:r>
              <a:rPr b="0" lang="fr-FR" sz="2000" spc="-1" strike="noStrike">
                <a:latin typeface="Courant"/>
              </a:rPr>
              <a:t> R = </a:t>
            </a:r>
            <a:r>
              <a:rPr b="0" lang="fr-FR" sz="2000" spc="-1" strike="noStrike">
                <a:solidFill>
                  <a:srgbClr val="0070c0"/>
                </a:solidFill>
                <a:latin typeface="Courant"/>
              </a:rPr>
              <a:t>trs</a:t>
            </a:r>
            <a:r>
              <a:rPr b="0" lang="fr-FR" sz="2000" spc="-1" strike="noStrike">
                <a:latin typeface="Courant"/>
              </a:rPr>
              <a:t> T “plus(</a:t>
            </a:r>
            <a:r>
              <a:rPr b="0" lang="fr-FR" sz="2000" spc="-1" strike="noStrike">
                <a:solidFill>
                  <a:srgbClr val="000000"/>
                </a:solidFill>
                <a:latin typeface="Courant"/>
              </a:rPr>
              <a:t>0</a:t>
            </a:r>
            <a:r>
              <a:rPr b="0" lang="fr-FR" sz="2000" spc="-1" strike="noStrike">
                <a:latin typeface="Courant"/>
              </a:rPr>
              <a:t>,x) -&gt; x; plus(S x, y) -&gt; S(plus(x,y));”;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latin typeface="Courant"/>
              </a:rPr>
              <a:t>let c = </a:t>
            </a:r>
            <a:r>
              <a:rPr b="0" lang="fr-FR" sz="2000" spc="-1" strike="noStrike">
                <a:solidFill>
                  <a:srgbClr val="0070c0"/>
                </a:solidFill>
                <a:latin typeface="Courant"/>
              </a:rPr>
              <a:t>order_constraints</a:t>
            </a:r>
            <a:r>
              <a:rPr b="0" lang="fr-FR" sz="2000" spc="-1" strike="noStrike">
                <a:solidFill>
                  <a:srgbClr val="000000"/>
                </a:solidFill>
                <a:latin typeface="Courant"/>
              </a:rPr>
              <a:t> T </a:t>
            </a:r>
            <a:r>
              <a:rPr b="0" lang="fr-FR" sz="2000" spc="-1" strike="noStrike">
                <a:latin typeface="Courant"/>
              </a:rPr>
              <a:t>“0 &lt; S(0) /\ S(plus(x,y)) &lt; plus(S(x),y)”;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57" name="CustomShape 4"/>
          <p:cNvSpPr/>
          <p:nvPr/>
        </p:nvSpPr>
        <p:spPr>
          <a:xfrm>
            <a:off x="1039320" y="1586520"/>
            <a:ext cx="5878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70c0"/>
                </a:solidFill>
                <a:latin typeface="Calibri"/>
              </a:rPr>
              <a:t>Examples of declarations</a:t>
            </a:r>
            <a:endParaRPr b="0" lang="fr-FR" sz="2400" spc="-1" strike="noStrike">
              <a:latin typeface="Arial"/>
            </a:endParaRPr>
          </a:p>
        </p:txBody>
      </p:sp>
    </p:spTree>
  </p:cSld>
  <p:timing>
    <p:tnLst>
      <p:par>
        <p:cTn id="200" dur="indefinite" restart="never" nodeType="tmRoot">
          <p:childTnLst>
            <p:seq>
              <p:cTn id="20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Image 7" descr=""/>
          <p:cNvPicPr/>
          <p:nvPr/>
        </p:nvPicPr>
        <p:blipFill>
          <a:blip r:embed="rId1"/>
          <a:stretch/>
        </p:blipFill>
        <p:spPr>
          <a:xfrm>
            <a:off x="38160" y="3143160"/>
            <a:ext cx="5852880" cy="2664720"/>
          </a:xfrm>
          <a:prstGeom prst="rect">
            <a:avLst/>
          </a:prstGeom>
          <a:ln>
            <a:noFill/>
          </a:ln>
        </p:spPr>
      </p:pic>
      <p:pic>
        <p:nvPicPr>
          <p:cNvPr id="171" name="Image 9" descr=""/>
          <p:cNvPicPr/>
          <p:nvPr/>
        </p:nvPicPr>
        <p:blipFill>
          <a:blip r:embed="rId2"/>
          <a:stretch/>
        </p:blipFill>
        <p:spPr>
          <a:xfrm>
            <a:off x="6000840" y="3143160"/>
            <a:ext cx="5852880" cy="2797200"/>
          </a:xfrm>
          <a:prstGeom prst="rect">
            <a:avLst/>
          </a:prstGeom>
          <a:ln>
            <a:noFill/>
          </a:ln>
        </p:spPr>
      </p:pic>
      <p:pic>
        <p:nvPicPr>
          <p:cNvPr id="172" name="Image 1" descr=""/>
          <p:cNvPicPr/>
          <p:nvPr/>
        </p:nvPicPr>
        <p:blipFill>
          <a:blip r:embed="rId3"/>
          <a:stretch/>
        </p:blipFill>
        <p:spPr>
          <a:xfrm>
            <a:off x="2964600" y="1821240"/>
            <a:ext cx="6048000" cy="914040"/>
          </a:xfrm>
          <a:prstGeom prst="rect">
            <a:avLst/>
          </a:prstGeom>
          <a:ln>
            <a:noFill/>
          </a:ln>
        </p:spPr>
      </p:pic>
      <p:sp>
        <p:nvSpPr>
          <p:cNvPr id="17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FunBlocks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4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CB139EE0-F082-46C3-9F41-2DDD8EA495D0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CiME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9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6AE94214-B7CB-4724-89F4-2A3AAF9A27E2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460" name="CustomShape 3"/>
          <p:cNvSpPr/>
          <p:nvPr/>
        </p:nvSpPr>
        <p:spPr>
          <a:xfrm>
            <a:off x="1039320" y="2285280"/>
            <a:ext cx="10113120" cy="1616760"/>
          </a:xfrm>
          <a:prstGeom prst="rect">
            <a:avLst/>
          </a:prstGeom>
          <a:noFill/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r>
              <a:rPr b="0" lang="fr-FR" sz="2000" spc="-1" strike="noStrike">
                <a:latin typeface="Courant"/>
              </a:rPr>
              <a:t>CiME&gt; let F_peano = signature “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</a:rPr>
              <a:t>	</a:t>
            </a:r>
            <a:r>
              <a:rPr b="0" lang="fr-FR" sz="2000" spc="-1" strike="noStrike">
                <a:solidFill>
                  <a:srgbClr val="0070c0"/>
                </a:solidFill>
                <a:latin typeface="Courant"/>
              </a:rPr>
              <a:t>0 : constant; s : unary; +,* : infix binary; 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</a:rPr>
              <a:t>	</a:t>
            </a:r>
            <a:r>
              <a:rPr b="0" lang="fr-FR" sz="2000" spc="-1" strike="noStrike">
                <a:latin typeface="Courant"/>
              </a:rPr>
              <a:t>"; 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latin typeface="Courant"/>
              </a:rPr>
              <a:t>F_peano : signature = signature </a:t>
            </a:r>
            <a:r>
              <a:rPr b="0" lang="fr-FR" sz="2000" spc="-1" strike="noStrike">
                <a:solidFill>
                  <a:srgbClr val="0070c0"/>
                </a:solidFill>
                <a:latin typeface="Courant"/>
              </a:rPr>
              <a:t>"* : 2; s : 1; + : 2; 0 : 0"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61" name="CustomShape 4"/>
          <p:cNvSpPr/>
          <p:nvPr/>
        </p:nvSpPr>
        <p:spPr>
          <a:xfrm>
            <a:off x="1039320" y="4629240"/>
            <a:ext cx="5878080" cy="1006920"/>
          </a:xfrm>
          <a:prstGeom prst="rect">
            <a:avLst/>
          </a:prstGeom>
          <a:noFill/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anchor="ctr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</a:rPr>
              <a:t>CiME&gt;let X = </a:t>
            </a:r>
            <a:r>
              <a:rPr b="0" lang="fr-FR" sz="2000" spc="-1" strike="noStrike">
                <a:solidFill>
                  <a:srgbClr val="0070c0"/>
                </a:solidFill>
                <a:latin typeface="Courant"/>
              </a:rPr>
              <a:t>variables "x,y,z";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70c0"/>
                </a:solidFill>
                <a:latin typeface="Courant"/>
              </a:rPr>
              <a:t>X : variable_set = variables "z,x,y"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62" name="CustomShape 5"/>
          <p:cNvSpPr/>
          <p:nvPr/>
        </p:nvSpPr>
        <p:spPr>
          <a:xfrm>
            <a:off x="1039320" y="1586520"/>
            <a:ext cx="5878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70c0"/>
                </a:solidFill>
                <a:latin typeface="Calibri"/>
              </a:rPr>
              <a:t>Definition of signatures</a:t>
            </a:r>
            <a:endParaRPr b="0" lang="fr-FR" sz="2400" spc="-1" strike="noStrike">
              <a:latin typeface="Arial"/>
            </a:endParaRPr>
          </a:p>
        </p:txBody>
      </p:sp>
    </p:spTree>
  </p:cSld>
  <p:timing>
    <p:tnLst>
      <p:par>
        <p:cTn id="202" dur="indefinite" restart="never" nodeType="tmRoot">
          <p:childTnLst>
            <p:seq>
              <p:cTn id="20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CiME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4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A1591690-60D2-406B-BF0F-0C0921E4675C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465" name="CustomShape 3"/>
          <p:cNvSpPr/>
          <p:nvPr/>
        </p:nvSpPr>
        <p:spPr>
          <a:xfrm>
            <a:off x="1039320" y="2472840"/>
            <a:ext cx="7146000" cy="1006920"/>
          </a:xfrm>
          <a:prstGeom prst="rect">
            <a:avLst/>
          </a:prstGeom>
          <a:noFill/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</a:rPr>
              <a:t>CiME&gt; </a:t>
            </a:r>
            <a:r>
              <a:rPr b="0" lang="fr-FR" sz="2000" spc="-1" strike="noStrike">
                <a:solidFill>
                  <a:srgbClr val="0070c0"/>
                </a:solidFill>
                <a:latin typeface="Courant"/>
              </a:rPr>
              <a:t>let A_peano = algebra F_peano ;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</a:rPr>
              <a:t>A_peano : F_peano algebra = algebra F_peano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66" name="CustomShape 4"/>
          <p:cNvSpPr/>
          <p:nvPr/>
        </p:nvSpPr>
        <p:spPr>
          <a:xfrm>
            <a:off x="1039320" y="4375800"/>
            <a:ext cx="8648280" cy="1006920"/>
          </a:xfrm>
          <a:prstGeom prst="rect">
            <a:avLst/>
          </a:prstGeom>
          <a:noFill/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anchor="ctr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</a:rPr>
              <a:t>CiME&gt; </a:t>
            </a:r>
            <a:r>
              <a:rPr b="0" lang="fr-FR" sz="2000" spc="-1" strike="noStrike">
                <a:solidFill>
                  <a:srgbClr val="0070c0"/>
                </a:solidFill>
                <a:latin typeface="Courant"/>
              </a:rPr>
              <a:t>let t = term A_peano "s(s(s(0)))*(s(0)+s(s(0)))";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</a:rPr>
              <a:t>t : F_peano term = s(s(s(0))) *(s(0)+s(s(0))) </a:t>
            </a:r>
            <a:r>
              <a:rPr b="0" lang="fr-FR" sz="2000" spc="-1" strike="noStrike">
                <a:solidFill>
                  <a:srgbClr val="0070c0"/>
                </a:solidFill>
                <a:latin typeface="Courant"/>
              </a:rPr>
              <a:t>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67" name="CustomShape 5"/>
          <p:cNvSpPr/>
          <p:nvPr/>
        </p:nvSpPr>
        <p:spPr>
          <a:xfrm>
            <a:off x="1039320" y="1581480"/>
            <a:ext cx="5878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70c0"/>
                </a:solidFill>
                <a:latin typeface="Calibri"/>
              </a:rPr>
              <a:t>Definition of algebra and terms</a:t>
            </a:r>
            <a:endParaRPr b="0" lang="fr-FR" sz="2400" spc="-1" strike="noStrike">
              <a:latin typeface="Arial"/>
            </a:endParaRPr>
          </a:p>
        </p:txBody>
      </p:sp>
    </p:spTree>
  </p:cSld>
  <p:timing>
    <p:tnLst>
      <p:par>
        <p:cTn id="204" dur="indefinite" restart="never" nodeType="tmRoot">
          <p:childTnLst>
            <p:seq>
              <p:cTn id="20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CiME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9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DCEB543E-DB90-40EE-84B0-13B9FE367986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470" name="CustomShape 3"/>
          <p:cNvSpPr/>
          <p:nvPr/>
        </p:nvSpPr>
        <p:spPr>
          <a:xfrm>
            <a:off x="365760" y="2322360"/>
            <a:ext cx="6032160" cy="3751200"/>
          </a:xfrm>
          <a:prstGeom prst="rect">
            <a:avLst/>
          </a:prstGeom>
          <a:noFill/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anchor="ctr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</a:rPr>
              <a:t>CiME&gt; let R_peano = trs A_peano “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</a:rPr>
              <a:t>	</a:t>
            </a:r>
            <a:r>
              <a:rPr b="0" lang="fr-FR" sz="2000" spc="-1" strike="noStrike">
                <a:solidFill>
                  <a:srgbClr val="0070c0"/>
                </a:solidFill>
                <a:latin typeface="Courant"/>
              </a:rPr>
              <a:t>x+0 -&gt; x; 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70c0"/>
                </a:solidFill>
                <a:latin typeface="Courant"/>
              </a:rPr>
              <a:t>	</a:t>
            </a:r>
            <a:r>
              <a:rPr b="0" lang="fr-FR" sz="2000" spc="-1" strike="noStrike">
                <a:solidFill>
                  <a:srgbClr val="0070c0"/>
                </a:solidFill>
                <a:latin typeface="Courant"/>
              </a:rPr>
              <a:t>x+s(y) -&gt; s(x+y); 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70c0"/>
                </a:solidFill>
                <a:latin typeface="Courant"/>
              </a:rPr>
              <a:t>	</a:t>
            </a:r>
            <a:r>
              <a:rPr b="0" lang="fr-FR" sz="2000" spc="-1" strike="noStrike">
                <a:solidFill>
                  <a:srgbClr val="0070c0"/>
                </a:solidFill>
                <a:latin typeface="Courant"/>
              </a:rPr>
              <a:t>x*0 -&gt; 0; 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70c0"/>
                </a:solidFill>
                <a:latin typeface="Courant"/>
              </a:rPr>
              <a:t>	</a:t>
            </a:r>
            <a:r>
              <a:rPr b="0" lang="fr-FR" sz="2000" spc="-1" strike="noStrike">
                <a:solidFill>
                  <a:srgbClr val="0070c0"/>
                </a:solidFill>
                <a:latin typeface="Courant"/>
              </a:rPr>
              <a:t>x*s(y) -&gt; (x*y)+x; 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</a:rPr>
              <a:t>	</a:t>
            </a:r>
            <a:r>
              <a:rPr b="0" lang="fr-FR" sz="2000" spc="-1" strike="noStrike">
                <a:solidFill>
                  <a:srgbClr val="000000"/>
                </a:solidFill>
                <a:latin typeface="Courant"/>
              </a:rPr>
              <a:t>";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</a:rPr>
              <a:t> </a:t>
            </a:r>
            <a:r>
              <a:rPr b="0" lang="fr-FR" sz="2000" spc="-1" strike="noStrike">
                <a:solidFill>
                  <a:srgbClr val="000000"/>
                </a:solidFill>
                <a:latin typeface="Courant"/>
              </a:rPr>
              <a:t>R_peano : F_peano trs = trs A_peano “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</a:rPr>
              <a:t>	</a:t>
            </a:r>
            <a:r>
              <a:rPr b="0" lang="fr-FR" sz="2000" spc="-1" strike="noStrike">
                <a:solidFill>
                  <a:srgbClr val="000000"/>
                </a:solidFill>
                <a:latin typeface="Courant"/>
              </a:rPr>
              <a:t>     </a:t>
            </a:r>
            <a:r>
              <a:rPr b="0" lang="fr-FR" sz="2000" spc="-1" strike="noStrike">
                <a:solidFill>
                  <a:srgbClr val="0070c0"/>
                </a:solidFill>
                <a:latin typeface="Courant"/>
              </a:rPr>
              <a:t>x+0 -&gt; x; 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70c0"/>
                </a:solidFill>
                <a:latin typeface="Courant"/>
              </a:rPr>
              <a:t>	</a:t>
            </a:r>
            <a:r>
              <a:rPr b="0" lang="fr-FR" sz="2000" spc="-1" strike="noStrike">
                <a:solidFill>
                  <a:srgbClr val="0070c0"/>
                </a:solidFill>
                <a:latin typeface="Courant"/>
              </a:rPr>
              <a:t>     </a:t>
            </a:r>
            <a:r>
              <a:rPr b="0" lang="fr-FR" sz="2000" spc="-1" strike="noStrike">
                <a:solidFill>
                  <a:srgbClr val="0070c0"/>
                </a:solidFill>
                <a:latin typeface="Courant"/>
              </a:rPr>
              <a:t>x+s(y) -&gt; s(x+y); 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70c0"/>
                </a:solidFill>
                <a:latin typeface="Courant"/>
              </a:rPr>
              <a:t>	</a:t>
            </a:r>
            <a:r>
              <a:rPr b="0" lang="fr-FR" sz="2000" spc="-1" strike="noStrike">
                <a:solidFill>
                  <a:srgbClr val="0070c0"/>
                </a:solidFill>
                <a:latin typeface="Courant"/>
              </a:rPr>
              <a:t>     </a:t>
            </a:r>
            <a:r>
              <a:rPr b="0" lang="fr-FR" sz="2000" spc="-1" strike="noStrike">
                <a:solidFill>
                  <a:srgbClr val="0070c0"/>
                </a:solidFill>
                <a:latin typeface="Courant"/>
              </a:rPr>
              <a:t>x *0 -&gt; 0; 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70c0"/>
                </a:solidFill>
                <a:latin typeface="Courant"/>
              </a:rPr>
              <a:t>	</a:t>
            </a:r>
            <a:r>
              <a:rPr b="0" lang="fr-FR" sz="2000" spc="-1" strike="noStrike">
                <a:solidFill>
                  <a:srgbClr val="0070c0"/>
                </a:solidFill>
                <a:latin typeface="Courant"/>
              </a:rPr>
              <a:t>     </a:t>
            </a:r>
            <a:r>
              <a:rPr b="0" lang="fr-FR" sz="2000" spc="-1" strike="noStrike">
                <a:solidFill>
                  <a:srgbClr val="0070c0"/>
                </a:solidFill>
                <a:latin typeface="Courant"/>
              </a:rPr>
              <a:t>x *s(y) -&gt; (x *y)+x "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71" name="CustomShape 4"/>
          <p:cNvSpPr/>
          <p:nvPr/>
        </p:nvSpPr>
        <p:spPr>
          <a:xfrm>
            <a:off x="1039320" y="1581480"/>
            <a:ext cx="5878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70c0"/>
                </a:solidFill>
                <a:latin typeface="Calibri"/>
              </a:rPr>
              <a:t>Term rewriting system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472" name="CustomShape 5"/>
          <p:cNvSpPr/>
          <p:nvPr/>
        </p:nvSpPr>
        <p:spPr>
          <a:xfrm>
            <a:off x="6695640" y="3084840"/>
            <a:ext cx="5262480" cy="2226600"/>
          </a:xfrm>
          <a:prstGeom prst="rect">
            <a:avLst/>
          </a:prstGeom>
          <a:noFill/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anchor="ctr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</a:rPr>
              <a:t>CiME&gt; termination R_peano;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</a:rPr>
              <a:t>CiME&gt; coq_certify_proof R_peano; 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</a:rPr>
              <a:t> 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</a:rPr>
              <a:t>CiME&gt; convergence R_peano ;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</a:rPr>
              <a:t>… </a:t>
            </a:r>
            <a:endParaRPr b="0" lang="fr-FR" sz="2000" spc="-1" strike="noStrike">
              <a:latin typeface="Arial"/>
            </a:endParaRPr>
          </a:p>
        </p:txBody>
      </p:sp>
    </p:spTree>
  </p:cSld>
  <p:timing>
    <p:tnLst>
      <p:par>
        <p:cTn id="206" dur="indefinite" restart="never" nodeType="tmRoot">
          <p:childTnLst>
            <p:seq>
              <p:cTn id="20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Maude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4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84999FF7-A295-4134-A695-8E91BA857504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pic>
        <p:nvPicPr>
          <p:cNvPr id="475" name="Image 11" descr=""/>
          <p:cNvPicPr/>
          <p:nvPr/>
        </p:nvPicPr>
        <p:blipFill>
          <a:blip r:embed="rId1"/>
          <a:stretch/>
        </p:blipFill>
        <p:spPr>
          <a:xfrm>
            <a:off x="4301280" y="1690560"/>
            <a:ext cx="3589200" cy="1325160"/>
          </a:xfrm>
          <a:prstGeom prst="rect">
            <a:avLst/>
          </a:prstGeom>
          <a:ln>
            <a:noFill/>
          </a:ln>
        </p:spPr>
      </p:pic>
      <p:pic>
        <p:nvPicPr>
          <p:cNvPr id="476" name="Graphique 4" descr=""/>
          <p:cNvPicPr/>
          <p:nvPr/>
        </p:nvPicPr>
        <p:blipFill>
          <a:blip r:embed="rId2"/>
          <a:stretch/>
        </p:blipFill>
        <p:spPr>
          <a:xfrm>
            <a:off x="5459760" y="3425760"/>
            <a:ext cx="1271880" cy="1271880"/>
          </a:xfrm>
          <a:prstGeom prst="rect">
            <a:avLst/>
          </a:prstGeom>
          <a:ln>
            <a:noFill/>
          </a:ln>
        </p:spPr>
      </p:pic>
      <p:pic>
        <p:nvPicPr>
          <p:cNvPr id="477" name="Graphique 6" descr=""/>
          <p:cNvPicPr/>
          <p:nvPr/>
        </p:nvPicPr>
        <p:blipFill>
          <a:blip r:embed="rId3"/>
          <a:stretch/>
        </p:blipFill>
        <p:spPr>
          <a:xfrm>
            <a:off x="9032040" y="3441240"/>
            <a:ext cx="1271880" cy="1271880"/>
          </a:xfrm>
          <a:prstGeom prst="rect">
            <a:avLst/>
          </a:prstGeom>
          <a:ln>
            <a:noFill/>
          </a:ln>
        </p:spPr>
      </p:pic>
      <p:pic>
        <p:nvPicPr>
          <p:cNvPr id="478" name="Graphique 8" descr=""/>
          <p:cNvPicPr/>
          <p:nvPr/>
        </p:nvPicPr>
        <p:blipFill>
          <a:blip r:embed="rId4"/>
          <a:stretch/>
        </p:blipFill>
        <p:spPr>
          <a:xfrm>
            <a:off x="1887840" y="3429000"/>
            <a:ext cx="1271880" cy="1271880"/>
          </a:xfrm>
          <a:prstGeom prst="rect">
            <a:avLst/>
          </a:prstGeom>
          <a:ln>
            <a:noFill/>
          </a:ln>
        </p:spPr>
      </p:pic>
      <p:sp>
        <p:nvSpPr>
          <p:cNvPr id="479" name="CustomShape 3"/>
          <p:cNvSpPr/>
          <p:nvPr/>
        </p:nvSpPr>
        <p:spPr>
          <a:xfrm>
            <a:off x="1753920" y="4884480"/>
            <a:ext cx="153900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70c0"/>
                </a:solidFill>
                <a:latin typeface="Calibri"/>
              </a:rPr>
              <a:t>Simplicity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480" name="CustomShape 4"/>
          <p:cNvSpPr/>
          <p:nvPr/>
        </p:nvSpPr>
        <p:spPr>
          <a:xfrm>
            <a:off x="4991760" y="4884480"/>
            <a:ext cx="220860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70c0"/>
                </a:solidFill>
                <a:latin typeface="Calibri"/>
              </a:rPr>
              <a:t>Expressiveness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481" name="CustomShape 5"/>
          <p:cNvSpPr/>
          <p:nvPr/>
        </p:nvSpPr>
        <p:spPr>
          <a:xfrm>
            <a:off x="8563680" y="4884480"/>
            <a:ext cx="22086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70c0"/>
                </a:solidFill>
                <a:latin typeface="Calibri"/>
              </a:rPr>
              <a:t>Performance</a:t>
            </a:r>
            <a:endParaRPr b="0" lang="fr-FR" sz="2400" spc="-1" strike="noStrike">
              <a:latin typeface="Arial"/>
            </a:endParaRPr>
          </a:p>
        </p:txBody>
      </p:sp>
    </p:spTree>
  </p:cSld>
  <p:timing>
    <p:tnLst>
      <p:par>
        <p:cTn id="208" dur="indefinite" restart="never" nodeType="tmRoot">
          <p:childTnLst>
            <p:seq>
              <p:cTn id="20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Maude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3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57895E81-FC42-4A8C-9C74-A154B39BB4BB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pic>
        <p:nvPicPr>
          <p:cNvPr id="484" name="Image 15" descr=""/>
          <p:cNvPicPr/>
          <p:nvPr/>
        </p:nvPicPr>
        <p:blipFill>
          <a:blip r:embed="rId1"/>
          <a:stretch/>
        </p:blipFill>
        <p:spPr>
          <a:xfrm>
            <a:off x="2659680" y="1447200"/>
            <a:ext cx="6872400" cy="4908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0" dur="indefinite" restart="never" nodeType="tmRoot">
          <p:childTnLst>
            <p:seq>
              <p:cTn id="21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Maude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6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063BE6D2-06E9-4D15-8FB7-746CEAB90319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pic>
        <p:nvPicPr>
          <p:cNvPr id="487" name="Image 2" descr=""/>
          <p:cNvPicPr/>
          <p:nvPr/>
        </p:nvPicPr>
        <p:blipFill>
          <a:blip r:embed="rId1"/>
          <a:stretch/>
        </p:blipFill>
        <p:spPr>
          <a:xfrm>
            <a:off x="3515400" y="1074960"/>
            <a:ext cx="5095080" cy="2353680"/>
          </a:xfrm>
          <a:prstGeom prst="rect">
            <a:avLst/>
          </a:prstGeom>
          <a:ln>
            <a:noFill/>
          </a:ln>
        </p:spPr>
      </p:pic>
      <p:sp>
        <p:nvSpPr>
          <p:cNvPr id="488" name="CustomShape 3"/>
          <p:cNvSpPr/>
          <p:nvPr/>
        </p:nvSpPr>
        <p:spPr>
          <a:xfrm>
            <a:off x="2050200" y="3615480"/>
            <a:ext cx="8611920" cy="283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</a:rPr>
              <a:t>&gt; load factorial.maude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</a:rPr>
              <a:t>&gt; red 100 ! .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</a:rPr>
              <a:t>Reduce in FACTORIAL : 100 ! .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</a:rPr>
              <a:t>rewrites: 201 in 0ms cpu (0ms real) (~ rewrites/second)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70c0"/>
                </a:solidFill>
                <a:latin typeface="Courant"/>
              </a:rPr>
              <a:t>result NzNAT: 93326215443944152681699238856266700490715968264381621468592963895217599993229915608941463976156518286253697920827223758251185210916864000000000000000000000000</a:t>
            </a:r>
            <a:r>
              <a:rPr b="0" lang="fr-FR" sz="2000" spc="-1" strike="noStrike">
                <a:solidFill>
                  <a:srgbClr val="000000"/>
                </a:solidFill>
                <a:latin typeface="Courant"/>
              </a:rPr>
              <a:t> </a:t>
            </a:r>
            <a:endParaRPr b="0" lang="fr-FR" sz="2000" spc="-1" strike="noStrike">
              <a:latin typeface="Arial"/>
            </a:endParaRPr>
          </a:p>
        </p:txBody>
      </p:sp>
    </p:spTree>
  </p:cSld>
  <p:timing>
    <p:tnLst>
      <p:par>
        <p:cTn id="212" dur="indefinite" restart="never" nodeType="tmRoot">
          <p:childTnLst>
            <p:seq>
              <p:cTn id="213" dur="indefinite" nodeType="mainSeq">
                <p:childTnLst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Maude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63212E1A-E18B-418D-A2E3-BC6F8717944A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pic>
        <p:nvPicPr>
          <p:cNvPr id="491" name="Image 5" descr=""/>
          <p:cNvPicPr/>
          <p:nvPr/>
        </p:nvPicPr>
        <p:blipFill>
          <a:blip r:embed="rId1"/>
          <a:stretch/>
        </p:blipFill>
        <p:spPr>
          <a:xfrm>
            <a:off x="1977840" y="1754280"/>
            <a:ext cx="8235720" cy="3682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2" dur="indefinite" restart="never" nodeType="tmRoot">
          <p:childTnLst>
            <p:seq>
              <p:cTn id="23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Maude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3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35C9222E-6194-4911-AF11-5FB6AFAEBEEE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494" name="CustomShape 3"/>
          <p:cNvSpPr/>
          <p:nvPr/>
        </p:nvSpPr>
        <p:spPr>
          <a:xfrm>
            <a:off x="749520" y="2066040"/>
            <a:ext cx="5028840" cy="374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Inductive Theorem Prover (ITP)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Sufficient Completeness Checker (SCC)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Church-Rosser Checker (CRC)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Coherence Checker (ChC)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Maude Termination Tool (MTT)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495" name="CustomShape 4"/>
          <p:cNvSpPr/>
          <p:nvPr/>
        </p:nvSpPr>
        <p:spPr>
          <a:xfrm rot="10800000">
            <a:off x="5957640" y="5482440"/>
            <a:ext cx="357840" cy="3416040"/>
          </a:xfrm>
          <a:prstGeom prst="leftBrace">
            <a:avLst>
              <a:gd name="adj1" fmla="val 8333"/>
              <a:gd name="adj2" fmla="val 50000"/>
            </a:avLst>
          </a:prstGeom>
          <a:noFill/>
          <a:ln w="572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6" name="CustomShape 5"/>
          <p:cNvSpPr/>
          <p:nvPr/>
        </p:nvSpPr>
        <p:spPr>
          <a:xfrm>
            <a:off x="6625440" y="3543480"/>
            <a:ext cx="528732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Maude Formal Environment (MFE)</a:t>
            </a:r>
            <a:endParaRPr b="0" lang="fr-FR" sz="2400" spc="-1" strike="noStrike">
              <a:latin typeface="Arial"/>
            </a:endParaRPr>
          </a:p>
        </p:txBody>
      </p:sp>
    </p:spTree>
  </p:cSld>
  <p:timing>
    <p:tnLst>
      <p:par>
        <p:cTn id="234" dur="indefinite" restart="never" nodeType="tmRoot">
          <p:childTnLst>
            <p:seq>
              <p:cTn id="23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Tools overview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8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9B07F1B6-29BC-4B82-AAA5-B4903F81E83B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graphicFrame>
        <p:nvGraphicFramePr>
          <p:cNvPr id="499" name="Table 3"/>
          <p:cNvGraphicFramePr/>
          <p:nvPr/>
        </p:nvGraphicFramePr>
        <p:xfrm>
          <a:off x="838080" y="1870560"/>
          <a:ext cx="10515240" cy="3567600"/>
        </p:xfrm>
        <a:graphic>
          <a:graphicData uri="http://schemas.openxmlformats.org/drawingml/2006/table">
            <a:tbl>
              <a:tblPr/>
              <a:tblGrid>
                <a:gridCol w="3504960"/>
                <a:gridCol w="3504960"/>
                <a:gridCol w="3505320"/>
              </a:tblGrid>
              <a:tr h="594360"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noFill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400" spc="-1" strike="noStrike">
                          <a:solidFill>
                            <a:srgbClr val="0070c0"/>
                          </a:solidFill>
                          <a:latin typeface="Calibri"/>
                        </a:rPr>
                        <a:t>Maude</a:t>
                      </a:r>
                      <a:endParaRPr b="0" lang="fr-FR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noFill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400" spc="-1" strike="noStrike">
                          <a:solidFill>
                            <a:srgbClr val="0070c0"/>
                          </a:solidFill>
                          <a:latin typeface="Calibri"/>
                        </a:rPr>
                        <a:t>CiME</a:t>
                      </a:r>
                      <a:endParaRPr b="0" lang="fr-FR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noFill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943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400" spc="-1" strike="noStrike">
                          <a:solidFill>
                            <a:srgbClr val="0070c0"/>
                          </a:solidFill>
                          <a:latin typeface="Calibri"/>
                        </a:rPr>
                        <a:t>Extensibility</a:t>
                      </a:r>
                      <a:endParaRPr b="0" lang="fr-FR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943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400" spc="-1" strike="noStrike">
                          <a:solidFill>
                            <a:srgbClr val="0070c0"/>
                          </a:solidFill>
                          <a:latin typeface="Calibri"/>
                        </a:rPr>
                        <a:t>Still active</a:t>
                      </a:r>
                      <a:endParaRPr b="0" lang="fr-FR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943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400" spc="-1" strike="noStrike">
                          <a:solidFill>
                            <a:srgbClr val="0070c0"/>
                          </a:solidFill>
                          <a:latin typeface="Calibri"/>
                        </a:rPr>
                        <a:t>I/O files</a:t>
                      </a:r>
                      <a:endParaRPr b="0" lang="fr-FR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943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400" spc="-1" strike="noStrike">
                          <a:solidFill>
                            <a:srgbClr val="0070c0"/>
                          </a:solidFill>
                          <a:latin typeface="Calibri"/>
                        </a:rPr>
                        <a:t>Syntax</a:t>
                      </a:r>
                      <a:endParaRPr b="0" lang="fr-FR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9580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400" spc="-1" strike="noStrike">
                          <a:solidFill>
                            <a:srgbClr val="0070c0"/>
                          </a:solidFill>
                          <a:latin typeface="Calibri"/>
                        </a:rPr>
                        <a:t>Documentation</a:t>
                      </a:r>
                      <a:endParaRPr b="0" lang="fr-FR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00" name="CustomShape 4"/>
          <p:cNvSpPr/>
          <p:nvPr/>
        </p:nvSpPr>
        <p:spPr>
          <a:xfrm>
            <a:off x="9348840" y="3021840"/>
            <a:ext cx="578520" cy="700920"/>
          </a:xfrm>
          <a:prstGeom prst="mathMinus">
            <a:avLst>
              <a:gd name="adj1" fmla="val 235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01" name="Image 17" descr=""/>
          <p:cNvPicPr/>
          <p:nvPr/>
        </p:nvPicPr>
        <p:blipFill>
          <a:blip r:embed="rId1"/>
          <a:stretch/>
        </p:blipFill>
        <p:spPr>
          <a:xfrm>
            <a:off x="9262080" y="2530440"/>
            <a:ext cx="749520" cy="496080"/>
          </a:xfrm>
          <a:prstGeom prst="rect">
            <a:avLst/>
          </a:prstGeom>
          <a:ln>
            <a:noFill/>
          </a:ln>
        </p:spPr>
      </p:pic>
      <p:sp>
        <p:nvSpPr>
          <p:cNvPr id="502" name="CustomShape 5"/>
          <p:cNvSpPr/>
          <p:nvPr/>
        </p:nvSpPr>
        <p:spPr>
          <a:xfrm>
            <a:off x="5806800" y="2489400"/>
            <a:ext cx="578520" cy="578520"/>
          </a:xfrm>
          <a:prstGeom prst="mathPlus">
            <a:avLst>
              <a:gd name="adj1" fmla="val 2352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3" name="CustomShape 6"/>
          <p:cNvSpPr/>
          <p:nvPr/>
        </p:nvSpPr>
        <p:spPr>
          <a:xfrm>
            <a:off x="5806800" y="3674880"/>
            <a:ext cx="578520" cy="578520"/>
          </a:xfrm>
          <a:prstGeom prst="mathPlus">
            <a:avLst>
              <a:gd name="adj1" fmla="val 2352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4" name="CustomShape 7"/>
          <p:cNvSpPr/>
          <p:nvPr/>
        </p:nvSpPr>
        <p:spPr>
          <a:xfrm>
            <a:off x="9348840" y="3670200"/>
            <a:ext cx="578520" cy="578520"/>
          </a:xfrm>
          <a:prstGeom prst="mathPlus">
            <a:avLst>
              <a:gd name="adj1" fmla="val 2352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5" name="CustomShape 8"/>
          <p:cNvSpPr/>
          <p:nvPr/>
        </p:nvSpPr>
        <p:spPr>
          <a:xfrm>
            <a:off x="5806800" y="4280760"/>
            <a:ext cx="578520" cy="578520"/>
          </a:xfrm>
          <a:prstGeom prst="mathPlus">
            <a:avLst>
              <a:gd name="adj1" fmla="val 2352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6" name="CustomShape 9"/>
          <p:cNvSpPr/>
          <p:nvPr/>
        </p:nvSpPr>
        <p:spPr>
          <a:xfrm>
            <a:off x="9347760" y="4280760"/>
            <a:ext cx="578520" cy="578520"/>
          </a:xfrm>
          <a:prstGeom prst="mathPlus">
            <a:avLst>
              <a:gd name="adj1" fmla="val 2352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7" name="CustomShape 10"/>
          <p:cNvSpPr/>
          <p:nvPr/>
        </p:nvSpPr>
        <p:spPr>
          <a:xfrm>
            <a:off x="9347760" y="4801680"/>
            <a:ext cx="578520" cy="700920"/>
          </a:xfrm>
          <a:prstGeom prst="mathMinus">
            <a:avLst>
              <a:gd name="adj1" fmla="val 235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8" name="CustomShape 11"/>
          <p:cNvSpPr/>
          <p:nvPr/>
        </p:nvSpPr>
        <p:spPr>
          <a:xfrm>
            <a:off x="5806800" y="4863240"/>
            <a:ext cx="578520" cy="578520"/>
          </a:xfrm>
          <a:prstGeom prst="mathPlus">
            <a:avLst>
              <a:gd name="adj1" fmla="val 2352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09" name="Image 33" descr=""/>
          <p:cNvPicPr/>
          <p:nvPr/>
        </p:nvPicPr>
        <p:blipFill>
          <a:blip r:embed="rId2"/>
          <a:stretch/>
        </p:blipFill>
        <p:spPr>
          <a:xfrm>
            <a:off x="5705640" y="3114720"/>
            <a:ext cx="749520" cy="496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6" dur="indefinite" restart="never" nodeType="tmRoot">
          <p:childTnLst>
            <p:seq>
              <p:cTn id="23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I/O in Maude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1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5CA1F858-314B-4571-ADD7-D6C91DDA8F4B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pic>
        <p:nvPicPr>
          <p:cNvPr id="512" name="Graphique 5" descr=""/>
          <p:cNvPicPr/>
          <p:nvPr/>
        </p:nvPicPr>
        <p:blipFill>
          <a:blip r:embed="rId1"/>
          <a:stretch/>
        </p:blipFill>
        <p:spPr>
          <a:xfrm>
            <a:off x="2103480" y="2775960"/>
            <a:ext cx="1325160" cy="1325160"/>
          </a:xfrm>
          <a:prstGeom prst="rect">
            <a:avLst/>
          </a:prstGeom>
          <a:ln>
            <a:noFill/>
          </a:ln>
        </p:spPr>
      </p:pic>
      <p:pic>
        <p:nvPicPr>
          <p:cNvPr id="513" name="Graphique 7" descr=""/>
          <p:cNvPicPr/>
          <p:nvPr/>
        </p:nvPicPr>
        <p:blipFill>
          <a:blip r:embed="rId2"/>
          <a:stretch/>
        </p:blipFill>
        <p:spPr>
          <a:xfrm>
            <a:off x="5553000" y="2864160"/>
            <a:ext cx="1325160" cy="1325160"/>
          </a:xfrm>
          <a:prstGeom prst="rect">
            <a:avLst/>
          </a:prstGeom>
          <a:ln>
            <a:noFill/>
          </a:ln>
        </p:spPr>
      </p:pic>
      <p:pic>
        <p:nvPicPr>
          <p:cNvPr id="514" name="Graphique 9" descr=""/>
          <p:cNvPicPr/>
          <p:nvPr/>
        </p:nvPicPr>
        <p:blipFill>
          <a:blip r:embed="rId3"/>
          <a:stretch/>
        </p:blipFill>
        <p:spPr>
          <a:xfrm>
            <a:off x="9002520" y="2864160"/>
            <a:ext cx="1325160" cy="1325160"/>
          </a:xfrm>
          <a:prstGeom prst="rect">
            <a:avLst/>
          </a:prstGeom>
          <a:ln>
            <a:noFill/>
          </a:ln>
        </p:spPr>
      </p:pic>
      <p:sp>
        <p:nvSpPr>
          <p:cNvPr id="515" name="CustomShape 3"/>
          <p:cNvSpPr/>
          <p:nvPr/>
        </p:nvSpPr>
        <p:spPr>
          <a:xfrm>
            <a:off x="1267200" y="4253040"/>
            <a:ext cx="299808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Standard input/output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516" name="CustomShape 4"/>
          <p:cNvSpPr/>
          <p:nvPr/>
        </p:nvSpPr>
        <p:spPr>
          <a:xfrm>
            <a:off x="5248440" y="4253040"/>
            <a:ext cx="193392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File handling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517" name="CustomShape 5"/>
          <p:cNvSpPr/>
          <p:nvPr/>
        </p:nvSpPr>
        <p:spPr>
          <a:xfrm>
            <a:off x="9100440" y="4253040"/>
            <a:ext cx="112932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Sockets</a:t>
            </a:r>
            <a:endParaRPr b="0" lang="fr-FR" sz="2400" spc="-1" strike="noStrike">
              <a:latin typeface="Arial"/>
            </a:endParaRPr>
          </a:p>
        </p:txBody>
      </p:sp>
    </p:spTree>
  </p:cSld>
  <p:timing>
    <p:tnLst>
      <p:par>
        <p:cTn id="238" dur="indefinite" restart="never" nodeType="tmRoot">
          <p:childTnLst>
            <p:seq>
              <p:cTn id="23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FunBlocks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6" name="Graphique 4" descr=""/>
          <p:cNvPicPr/>
          <p:nvPr/>
        </p:nvPicPr>
        <p:blipFill>
          <a:blip r:embed="rId1"/>
          <a:stretch/>
        </p:blipFill>
        <p:spPr>
          <a:xfrm>
            <a:off x="3826800" y="1752480"/>
            <a:ext cx="1087560" cy="856800"/>
          </a:xfrm>
          <a:prstGeom prst="rect">
            <a:avLst/>
          </a:prstGeom>
          <a:ln>
            <a:noFill/>
          </a:ln>
        </p:spPr>
      </p:pic>
      <p:sp>
        <p:nvSpPr>
          <p:cNvPr id="177" name="CustomShape 2"/>
          <p:cNvSpPr/>
          <p:nvPr/>
        </p:nvSpPr>
        <p:spPr>
          <a:xfrm>
            <a:off x="341640" y="1950480"/>
            <a:ext cx="292500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Declarative paradigm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178" name="Image 10" descr=""/>
          <p:cNvPicPr/>
          <p:nvPr/>
        </p:nvPicPr>
        <p:blipFill>
          <a:blip r:embed="rId2"/>
          <a:srcRect l="20241" t="0" r="51463" b="63717"/>
          <a:stretch/>
        </p:blipFill>
        <p:spPr>
          <a:xfrm>
            <a:off x="5522400" y="1910160"/>
            <a:ext cx="2107440" cy="501480"/>
          </a:xfrm>
          <a:prstGeom prst="rect">
            <a:avLst/>
          </a:prstGeom>
          <a:ln>
            <a:noFill/>
          </a:ln>
        </p:spPr>
      </p:pic>
      <p:sp>
        <p:nvSpPr>
          <p:cNvPr id="179" name="CustomShape 3"/>
          <p:cNvSpPr/>
          <p:nvPr/>
        </p:nvSpPr>
        <p:spPr>
          <a:xfrm>
            <a:off x="341640" y="3169440"/>
            <a:ext cx="36392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Based on rewrite systems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180" name="Graphique 14" descr=""/>
          <p:cNvPicPr/>
          <p:nvPr/>
        </p:nvPicPr>
        <p:blipFill>
          <a:blip r:embed="rId3"/>
          <a:stretch/>
        </p:blipFill>
        <p:spPr>
          <a:xfrm>
            <a:off x="3826800" y="3000240"/>
            <a:ext cx="1087560" cy="856800"/>
          </a:xfrm>
          <a:prstGeom prst="rect">
            <a:avLst/>
          </a:prstGeom>
          <a:ln>
            <a:noFill/>
          </a:ln>
        </p:spPr>
      </p:pic>
      <p:pic>
        <p:nvPicPr>
          <p:cNvPr id="181" name="Image 16" descr=""/>
          <p:cNvPicPr/>
          <p:nvPr/>
        </p:nvPicPr>
        <p:blipFill>
          <a:blip r:embed="rId4"/>
          <a:srcRect l="10595" t="66535" r="3071" b="1260"/>
          <a:stretch/>
        </p:blipFill>
        <p:spPr>
          <a:xfrm>
            <a:off x="5084640" y="3257640"/>
            <a:ext cx="6030720" cy="339480"/>
          </a:xfrm>
          <a:prstGeom prst="rect">
            <a:avLst/>
          </a:prstGeom>
          <a:ln>
            <a:noFill/>
          </a:ln>
        </p:spPr>
      </p:pic>
      <p:sp>
        <p:nvSpPr>
          <p:cNvPr id="182" name="CustomShape 4"/>
          <p:cNvSpPr/>
          <p:nvPr/>
        </p:nvSpPr>
        <p:spPr>
          <a:xfrm>
            <a:off x="341640" y="4643280"/>
            <a:ext cx="36392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Static typing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183" name="Graphique 22" descr=""/>
          <p:cNvPicPr/>
          <p:nvPr/>
        </p:nvPicPr>
        <p:blipFill>
          <a:blip r:embed="rId5"/>
          <a:stretch/>
        </p:blipFill>
        <p:spPr>
          <a:xfrm>
            <a:off x="3826800" y="4445640"/>
            <a:ext cx="1087560" cy="856800"/>
          </a:xfrm>
          <a:prstGeom prst="rect">
            <a:avLst/>
          </a:prstGeom>
          <a:ln>
            <a:noFill/>
          </a:ln>
        </p:spPr>
      </p:pic>
      <p:pic>
        <p:nvPicPr>
          <p:cNvPr id="184" name="Image 23" descr=""/>
          <p:cNvPicPr/>
          <p:nvPr/>
        </p:nvPicPr>
        <p:blipFill>
          <a:blip r:embed="rId6"/>
          <a:stretch/>
        </p:blipFill>
        <p:spPr>
          <a:xfrm>
            <a:off x="5084640" y="4213440"/>
            <a:ext cx="5592600" cy="859320"/>
          </a:xfrm>
          <a:prstGeom prst="rect">
            <a:avLst/>
          </a:prstGeom>
          <a:ln>
            <a:noFill/>
          </a:ln>
        </p:spPr>
      </p:pic>
      <p:pic>
        <p:nvPicPr>
          <p:cNvPr id="185" name="Image 24" descr=""/>
          <p:cNvPicPr/>
          <p:nvPr/>
        </p:nvPicPr>
        <p:blipFill>
          <a:blip r:embed="rId7"/>
          <a:stretch/>
        </p:blipFill>
        <p:spPr>
          <a:xfrm>
            <a:off x="4914720" y="5042880"/>
            <a:ext cx="7119720" cy="410040"/>
          </a:xfrm>
          <a:prstGeom prst="rect">
            <a:avLst/>
          </a:prstGeom>
          <a:ln>
            <a:noFill/>
          </a:ln>
        </p:spPr>
      </p:pic>
      <p:sp>
        <p:nvSpPr>
          <p:cNvPr id="186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224BEE9E-3987-4AFC-B80C-732FD90DCCA3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>
                <p:childTnLst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I/O in Maude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9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589FE15A-3114-4B10-9673-23ED8662AA68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pic>
        <p:nvPicPr>
          <p:cNvPr id="520" name="Image 5" descr=""/>
          <p:cNvPicPr/>
          <p:nvPr/>
        </p:nvPicPr>
        <p:blipFill>
          <a:blip r:embed="rId1"/>
          <a:stretch/>
        </p:blipFill>
        <p:spPr>
          <a:xfrm>
            <a:off x="1977840" y="1754280"/>
            <a:ext cx="8235720" cy="3682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40" dur="indefinite" restart="never" nodeType="tmRoot">
          <p:childTnLst>
            <p:seq>
              <p:cTn id="24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I/O in Maude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2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99695FFC-1485-4D27-8C23-4C9A67089868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pic>
        <p:nvPicPr>
          <p:cNvPr id="523" name="Image 2" descr=""/>
          <p:cNvPicPr/>
          <p:nvPr/>
        </p:nvPicPr>
        <p:blipFill>
          <a:blip r:embed="rId1"/>
          <a:stretch/>
        </p:blipFill>
        <p:spPr>
          <a:xfrm>
            <a:off x="1982520" y="1987200"/>
            <a:ext cx="8226360" cy="3324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42" dur="indefinite" restart="never" nodeType="tmRoot">
          <p:childTnLst>
            <p:seq>
              <p:cTn id="24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I/O in Maude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5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8B7A4304-92C5-4481-B012-52405CA8E5C5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pic>
        <p:nvPicPr>
          <p:cNvPr id="526" name="Image 5" descr=""/>
          <p:cNvPicPr/>
          <p:nvPr/>
        </p:nvPicPr>
        <p:blipFill>
          <a:blip r:embed="rId1"/>
          <a:stretch/>
        </p:blipFill>
        <p:spPr>
          <a:xfrm>
            <a:off x="3181320" y="1690560"/>
            <a:ext cx="5829120" cy="4219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44" dur="indefinite" restart="never" nodeType="tmRoot">
          <p:childTnLst>
            <p:seq>
              <p:cTn id="24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I/O in Maude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8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58131114-790D-4443-A19C-37EC99A1DB7F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grpSp>
        <p:nvGrpSpPr>
          <p:cNvPr id="529" name="Group 3"/>
          <p:cNvGrpSpPr/>
          <p:nvPr/>
        </p:nvGrpSpPr>
        <p:grpSpPr>
          <a:xfrm>
            <a:off x="1325880" y="1690560"/>
            <a:ext cx="9540000" cy="4248000"/>
            <a:chOff x="1325880" y="1690560"/>
            <a:chExt cx="9540000" cy="4248000"/>
          </a:xfrm>
        </p:grpSpPr>
        <p:pic>
          <p:nvPicPr>
            <p:cNvPr id="530" name="Image 2" descr=""/>
            <p:cNvPicPr/>
            <p:nvPr/>
          </p:nvPicPr>
          <p:blipFill>
            <a:blip r:embed="rId1"/>
            <a:stretch/>
          </p:blipFill>
          <p:spPr>
            <a:xfrm>
              <a:off x="1325880" y="1690560"/>
              <a:ext cx="4971600" cy="2819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1" name="Image 4" descr=""/>
            <p:cNvPicPr/>
            <p:nvPr/>
          </p:nvPicPr>
          <p:blipFill>
            <a:blip r:embed="rId2"/>
            <a:srcRect l="834" t="0" r="0" b="0"/>
            <a:stretch/>
          </p:blipFill>
          <p:spPr>
            <a:xfrm>
              <a:off x="1325880" y="4510080"/>
              <a:ext cx="9539640" cy="14284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2" name="Image 7" descr=""/>
            <p:cNvPicPr/>
            <p:nvPr/>
          </p:nvPicPr>
          <p:blipFill>
            <a:blip r:embed="rId3"/>
            <a:srcRect l="65665" t="62411" r="0" b="0"/>
            <a:stretch/>
          </p:blipFill>
          <p:spPr>
            <a:xfrm>
              <a:off x="6298200" y="1690560"/>
              <a:ext cx="4567680" cy="28191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33" name="CustomShape 4"/>
          <p:cNvSpPr/>
          <p:nvPr/>
        </p:nvSpPr>
        <p:spPr>
          <a:xfrm>
            <a:off x="2449440" y="5595120"/>
            <a:ext cx="5823360" cy="24012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46" dur="indefinite" restart="never" nodeType="tmRoot">
          <p:childTnLst>
            <p:seq>
              <p:cTn id="24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I/O in Maude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5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C37B61C8-E9F7-4A20-8C45-E63FA14F9317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536" name="CustomShape 3"/>
          <p:cNvSpPr/>
          <p:nvPr/>
        </p:nvSpPr>
        <p:spPr>
          <a:xfrm>
            <a:off x="2814120" y="2111040"/>
            <a:ext cx="8501400" cy="252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</a:rPr>
              <a:t>Maude&gt; erew vending machine .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</a:rPr>
              <a:t>erewrite in VENDING-MACHINE-IO : vending machine .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2e75b6"/>
                </a:solidFill>
                <a:latin typeface="Courant"/>
              </a:rPr>
              <a:t>&gt; insert $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ff0000"/>
                </a:solidFill>
                <a:latin typeface="Courant"/>
              </a:rPr>
              <a:t>one dollar introduced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2e75b6"/>
                </a:solidFill>
                <a:latin typeface="Courant"/>
              </a:rPr>
              <a:t>&gt; buy 1 a(s)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ff0000"/>
                </a:solidFill>
                <a:latin typeface="Courant"/>
              </a:rPr>
              <a:t>1 apples bought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537" name="CustomShape 4"/>
          <p:cNvSpPr/>
          <p:nvPr/>
        </p:nvSpPr>
        <p:spPr>
          <a:xfrm>
            <a:off x="2732400" y="2111040"/>
            <a:ext cx="173880" cy="740520"/>
          </a:xfrm>
          <a:prstGeom prst="leftBrace">
            <a:avLst>
              <a:gd name="adj1" fmla="val 8333"/>
              <a:gd name="adj2" fmla="val 50000"/>
            </a:avLst>
          </a:prstGeom>
          <a:noFill/>
          <a:ln w="1908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38" name="CustomShape 5"/>
          <p:cNvSpPr/>
          <p:nvPr/>
        </p:nvSpPr>
        <p:spPr>
          <a:xfrm>
            <a:off x="710280" y="2111040"/>
            <a:ext cx="19807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Enter in external environment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539" name="CustomShape 6"/>
          <p:cNvSpPr/>
          <p:nvPr/>
        </p:nvSpPr>
        <p:spPr>
          <a:xfrm>
            <a:off x="925200" y="3080520"/>
            <a:ext cx="19807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2e75b6"/>
                </a:solidFill>
                <a:latin typeface="Calibri"/>
              </a:rPr>
              <a:t>Input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ff0000"/>
                </a:solidFill>
                <a:latin typeface="Calibri"/>
              </a:rPr>
              <a:t>Output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540" name="CustomShape 7"/>
          <p:cNvSpPr/>
          <p:nvPr/>
        </p:nvSpPr>
        <p:spPr>
          <a:xfrm>
            <a:off x="1937520" y="5259240"/>
            <a:ext cx="83163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3600" spc="-1" strike="noStrike">
                <a:solidFill>
                  <a:srgbClr val="2e75b6"/>
                </a:solidFill>
                <a:latin typeface="Calibri"/>
              </a:rPr>
              <a:t>Parse input?</a:t>
            </a:r>
            <a:endParaRPr b="0" lang="fr-FR" sz="3600" spc="-1" strike="noStrike">
              <a:latin typeface="Arial"/>
            </a:endParaRPr>
          </a:p>
        </p:txBody>
      </p:sp>
    </p:spTree>
  </p:cSld>
  <p:timing>
    <p:tnLst>
      <p:par>
        <p:cTn id="248" dur="indefinite" restart="never" nodeType="tmRoot">
          <p:childTnLst>
            <p:seq>
              <p:cTn id="249" dur="indefinite" nodeType="mainSeq">
                <p:childTnLst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META-LEVEL module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2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C57A0B68-5ED8-4C79-B40F-CCF62CA587E5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pic>
        <p:nvPicPr>
          <p:cNvPr id="543" name="Graphique 6" descr=""/>
          <p:cNvPicPr/>
          <p:nvPr/>
        </p:nvPicPr>
        <p:blipFill>
          <a:blip r:embed="rId1"/>
          <a:stretch/>
        </p:blipFill>
        <p:spPr>
          <a:xfrm>
            <a:off x="5433120" y="2766240"/>
            <a:ext cx="1325160" cy="1325160"/>
          </a:xfrm>
          <a:prstGeom prst="rect">
            <a:avLst/>
          </a:prstGeom>
          <a:ln>
            <a:noFill/>
          </a:ln>
        </p:spPr>
      </p:pic>
      <p:pic>
        <p:nvPicPr>
          <p:cNvPr id="544" name="Graphique 10" descr=""/>
          <p:cNvPicPr/>
          <p:nvPr/>
        </p:nvPicPr>
        <p:blipFill>
          <a:blip r:embed="rId2"/>
          <a:stretch/>
        </p:blipFill>
        <p:spPr>
          <a:xfrm>
            <a:off x="9319320" y="2737440"/>
            <a:ext cx="1325160" cy="1325160"/>
          </a:xfrm>
          <a:prstGeom prst="rect">
            <a:avLst/>
          </a:prstGeom>
          <a:ln>
            <a:noFill/>
          </a:ln>
        </p:spPr>
      </p:pic>
      <p:pic>
        <p:nvPicPr>
          <p:cNvPr id="545" name="Graphique 12" descr=""/>
          <p:cNvPicPr/>
          <p:nvPr/>
        </p:nvPicPr>
        <p:blipFill>
          <a:blip r:embed="rId3"/>
          <a:stretch/>
        </p:blipFill>
        <p:spPr>
          <a:xfrm>
            <a:off x="1546920" y="2737440"/>
            <a:ext cx="1325160" cy="1325160"/>
          </a:xfrm>
          <a:prstGeom prst="rect">
            <a:avLst/>
          </a:prstGeom>
          <a:ln>
            <a:noFill/>
          </a:ln>
        </p:spPr>
      </p:pic>
      <p:sp>
        <p:nvSpPr>
          <p:cNvPr id="546" name="CustomShape 3"/>
          <p:cNvSpPr/>
          <p:nvPr/>
        </p:nvSpPr>
        <p:spPr>
          <a:xfrm>
            <a:off x="1406880" y="4253040"/>
            <a:ext cx="16052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Parse input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547" name="CustomShape 4"/>
          <p:cNvSpPr/>
          <p:nvPr/>
        </p:nvSpPr>
        <p:spPr>
          <a:xfrm>
            <a:off x="5574600" y="4253040"/>
            <a:ext cx="13251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Execute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548" name="CustomShape 5"/>
          <p:cNvSpPr/>
          <p:nvPr/>
        </p:nvSpPr>
        <p:spPr>
          <a:xfrm>
            <a:off x="9573840" y="4253040"/>
            <a:ext cx="85968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Print</a:t>
            </a:r>
            <a:endParaRPr b="0" lang="fr-FR" sz="2400" spc="-1" strike="noStrike">
              <a:latin typeface="Arial"/>
            </a:endParaRPr>
          </a:p>
        </p:txBody>
      </p:sp>
    </p:spTree>
  </p:cSld>
  <p:timing>
    <p:tnLst>
      <p:par>
        <p:cTn id="254" dur="indefinite" restart="never" nodeType="tmRoot">
          <p:childTnLst>
            <p:seq>
              <p:cTn id="25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META-LEVEL module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D2AFE26A-C0AF-47A7-A254-986ED266744B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551" name="CustomShape 3"/>
          <p:cNvSpPr/>
          <p:nvPr/>
        </p:nvSpPr>
        <p:spPr>
          <a:xfrm>
            <a:off x="1720080" y="1890720"/>
            <a:ext cx="8762760" cy="4144680"/>
          </a:xfrm>
          <a:prstGeom prst="rect">
            <a:avLst/>
          </a:prstGeom>
          <a:noFill/>
          <a:ln w="5724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2" name="CustomShape 4"/>
          <p:cNvSpPr/>
          <p:nvPr/>
        </p:nvSpPr>
        <p:spPr>
          <a:xfrm>
            <a:off x="1708920" y="1490760"/>
            <a:ext cx="152352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META-LEVEL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553" name="CustomShape 5"/>
          <p:cNvSpPr/>
          <p:nvPr/>
        </p:nvSpPr>
        <p:spPr>
          <a:xfrm>
            <a:off x="2857680" y="2408040"/>
            <a:ext cx="2449080" cy="1199160"/>
          </a:xfrm>
          <a:prstGeom prst="rect">
            <a:avLst/>
          </a:prstGeom>
          <a:noFill/>
          <a:ln w="5724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META-TERM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554" name="CustomShape 6"/>
          <p:cNvSpPr/>
          <p:nvPr/>
        </p:nvSpPr>
        <p:spPr>
          <a:xfrm>
            <a:off x="6885360" y="2408040"/>
            <a:ext cx="2449080" cy="1199160"/>
          </a:xfrm>
          <a:prstGeom prst="rect">
            <a:avLst/>
          </a:prstGeom>
          <a:noFill/>
          <a:ln w="5724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META-MODULE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555" name="CustomShape 7"/>
          <p:cNvSpPr/>
          <p:nvPr/>
        </p:nvSpPr>
        <p:spPr>
          <a:xfrm>
            <a:off x="2857680" y="4222800"/>
            <a:ext cx="2449080" cy="1199160"/>
          </a:xfrm>
          <a:prstGeom prst="rect">
            <a:avLst/>
          </a:prstGeom>
          <a:noFill/>
          <a:ln w="5724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META-STRATEGY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556" name="CustomShape 8"/>
          <p:cNvSpPr/>
          <p:nvPr/>
        </p:nvSpPr>
        <p:spPr>
          <a:xfrm>
            <a:off x="6885360" y="4222800"/>
            <a:ext cx="2449080" cy="1199160"/>
          </a:xfrm>
          <a:prstGeom prst="rect">
            <a:avLst/>
          </a:prstGeom>
          <a:noFill/>
          <a:ln w="5724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META-VIEW</a:t>
            </a:r>
            <a:endParaRPr b="0" lang="fr-FR" sz="2000" spc="-1" strike="noStrike">
              <a:latin typeface="Arial"/>
            </a:endParaRPr>
          </a:p>
        </p:txBody>
      </p:sp>
    </p:spTree>
  </p:cSld>
  <p:timing>
    <p:tnLst>
      <p:par>
        <p:cTn id="256" dur="indefinite" restart="never" nodeType="tmRoot">
          <p:childTnLst>
            <p:seq>
              <p:cTn id="25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META-LEVEL operations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8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595E5828-62DB-4A26-B350-05B834320F32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559" name="CustomShape 3"/>
          <p:cNvSpPr/>
          <p:nvPr/>
        </p:nvSpPr>
        <p:spPr>
          <a:xfrm>
            <a:off x="848160" y="2403000"/>
            <a:ext cx="4454280" cy="301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ourant"/>
              </a:rPr>
              <a:t>metaParse()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ourant"/>
              </a:rPr>
              <a:t>upModule()/downModule()  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ourant"/>
              </a:rPr>
              <a:t>Reduce in META-LEVEL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560" name="Graphique 10" descr=""/>
          <p:cNvPicPr/>
          <p:nvPr/>
        </p:nvPicPr>
        <p:blipFill>
          <a:blip r:embed="rId1"/>
          <a:stretch/>
        </p:blipFill>
        <p:spPr>
          <a:xfrm>
            <a:off x="5306400" y="2221200"/>
            <a:ext cx="1087560" cy="856800"/>
          </a:xfrm>
          <a:prstGeom prst="rect">
            <a:avLst/>
          </a:prstGeom>
          <a:ln>
            <a:noFill/>
          </a:ln>
        </p:spPr>
      </p:pic>
      <p:pic>
        <p:nvPicPr>
          <p:cNvPr id="561" name="Graphique 11" descr=""/>
          <p:cNvPicPr/>
          <p:nvPr/>
        </p:nvPicPr>
        <p:blipFill>
          <a:blip r:embed="rId2"/>
          <a:stretch/>
        </p:blipFill>
        <p:spPr>
          <a:xfrm>
            <a:off x="5302800" y="3364200"/>
            <a:ext cx="1087560" cy="856800"/>
          </a:xfrm>
          <a:prstGeom prst="rect">
            <a:avLst/>
          </a:prstGeom>
          <a:ln>
            <a:noFill/>
          </a:ln>
        </p:spPr>
      </p:pic>
      <p:pic>
        <p:nvPicPr>
          <p:cNvPr id="562" name="Graphique 12" descr=""/>
          <p:cNvPicPr/>
          <p:nvPr/>
        </p:nvPicPr>
        <p:blipFill>
          <a:blip r:embed="rId3"/>
          <a:stretch/>
        </p:blipFill>
        <p:spPr>
          <a:xfrm>
            <a:off x="5302800" y="4507200"/>
            <a:ext cx="1087560" cy="856800"/>
          </a:xfrm>
          <a:prstGeom prst="rect">
            <a:avLst/>
          </a:prstGeom>
          <a:ln>
            <a:noFill/>
          </a:ln>
        </p:spPr>
      </p:pic>
      <p:sp>
        <p:nvSpPr>
          <p:cNvPr id="563" name="CustomShape 4"/>
          <p:cNvSpPr/>
          <p:nvPr/>
        </p:nvSpPr>
        <p:spPr>
          <a:xfrm>
            <a:off x="6542280" y="2453760"/>
            <a:ext cx="5403960" cy="338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Parse a metarepresentation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Move through metarepresentations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Use operation of the META-LEVEL module</a:t>
            </a:r>
            <a:endParaRPr b="0" lang="fr-FR" sz="2400" spc="-1" strike="noStrike">
              <a:latin typeface="Arial"/>
            </a:endParaRPr>
          </a:p>
        </p:txBody>
      </p:sp>
    </p:spTree>
  </p:cSld>
  <p:timing>
    <p:tnLst>
      <p:par>
        <p:cTn id="258" dur="indefinite" restart="never" nodeType="tmRoot">
          <p:childTnLst>
            <p:seq>
              <p:cTn id="25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Metalanguage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5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ADA16A24-540B-47DF-A33B-DAD17660D13F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566" name="CustomShape 3"/>
          <p:cNvSpPr/>
          <p:nvPr/>
        </p:nvSpPr>
        <p:spPr>
          <a:xfrm>
            <a:off x="1630080" y="2536560"/>
            <a:ext cx="9295920" cy="10051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7030a0"/>
                </a:solidFill>
                <a:latin typeface="Courant"/>
              </a:rPr>
              <a:t>init</a:t>
            </a:r>
            <a:r>
              <a:rPr b="1" lang="fr-FR" sz="2000" spc="-1" strike="noStrike">
                <a:solidFill>
                  <a:srgbClr val="000000"/>
                </a:solidFill>
                <a:latin typeface="Courant"/>
              </a:rPr>
              <a:t> </a:t>
            </a:r>
            <a:r>
              <a:rPr b="1" lang="fr-FR" sz="2000" spc="-1" strike="noStrike">
                <a:solidFill>
                  <a:srgbClr val="00b0f0"/>
                </a:solidFill>
                <a:latin typeface="Courant"/>
              </a:rPr>
              <a:t>area(disk(</a:t>
            </a:r>
            <a:r>
              <a:rPr b="1" lang="fr-FR" sz="2000" spc="-1" strike="noStrike">
                <a:solidFill>
                  <a:srgbClr val="ff0000"/>
                </a:solidFill>
                <a:latin typeface="Courant"/>
              </a:rPr>
              <a:t>r</a:t>
            </a:r>
            <a:r>
              <a:rPr b="1" lang="fr-FR" sz="2000" spc="-1" strike="noStrike">
                <a:solidFill>
                  <a:srgbClr val="00b0f0"/>
                </a:solidFill>
                <a:latin typeface="Courant"/>
              </a:rPr>
              <a:t>))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7030a0"/>
                </a:solidFill>
                <a:latin typeface="Courant"/>
              </a:rPr>
              <a:t>case</a:t>
            </a:r>
            <a:r>
              <a:rPr b="1" lang="fr-FR" sz="2000" spc="-1" strike="noStrike">
                <a:solidFill>
                  <a:srgbClr val="000000"/>
                </a:solidFill>
                <a:latin typeface="Courant"/>
              </a:rPr>
              <a:t> </a:t>
            </a:r>
            <a:r>
              <a:rPr b="1" lang="fr-FR" sz="2000" spc="-1" strike="noStrike">
                <a:solidFill>
                  <a:srgbClr val="00b0f0"/>
                </a:solidFill>
                <a:latin typeface="Courant"/>
              </a:rPr>
              <a:t>area(disk(</a:t>
            </a:r>
            <a:r>
              <a:rPr b="1" lang="fr-FR" sz="2000" spc="-1" strike="noStrike">
                <a:solidFill>
                  <a:srgbClr val="ed7d31"/>
                </a:solidFill>
                <a:latin typeface="Courant"/>
              </a:rPr>
              <a:t>$d</a:t>
            </a:r>
            <a:r>
              <a:rPr b="1" lang="fr-FR" sz="2000" spc="-1" strike="noStrike">
                <a:solidFill>
                  <a:srgbClr val="00b0f0"/>
                </a:solidFill>
                <a:latin typeface="Courant"/>
              </a:rPr>
              <a:t>))</a:t>
            </a:r>
            <a:r>
              <a:rPr b="1" lang="fr-FR" sz="2000" spc="-1" strike="noStrike">
                <a:solidFill>
                  <a:srgbClr val="000000"/>
                </a:solidFill>
                <a:latin typeface="Courant"/>
              </a:rPr>
              <a:t> </a:t>
            </a:r>
            <a:r>
              <a:rPr b="1" lang="fr-FR" sz="2000" spc="-1" strike="noStrike">
                <a:solidFill>
                  <a:srgbClr val="7030a0"/>
                </a:solidFill>
                <a:latin typeface="Courant"/>
              </a:rPr>
              <a:t>=&gt;</a:t>
            </a:r>
            <a:r>
              <a:rPr b="1" lang="fr-FR" sz="2000" spc="-1" strike="noStrike">
                <a:solidFill>
                  <a:srgbClr val="000000"/>
                </a:solidFill>
                <a:latin typeface="Courant"/>
              </a:rPr>
              <a:t> </a:t>
            </a:r>
            <a:r>
              <a:rPr b="1" lang="fr-FR" sz="2000" spc="-1" strike="noStrike">
                <a:solidFill>
                  <a:srgbClr val="00b0f0"/>
                </a:solidFill>
                <a:latin typeface="Courant"/>
              </a:rPr>
              <a:t>mul(</a:t>
            </a:r>
            <a:r>
              <a:rPr b="1" lang="fr-FR" sz="2000" spc="-1" strike="noStrike">
                <a:solidFill>
                  <a:srgbClr val="ff0000"/>
                </a:solidFill>
                <a:latin typeface="Courant"/>
              </a:rPr>
              <a:t>pi</a:t>
            </a:r>
            <a:r>
              <a:rPr b="1" lang="fr-FR" sz="2000" spc="-1" strike="noStrike">
                <a:solidFill>
                  <a:srgbClr val="00b0f0"/>
                </a:solidFill>
                <a:latin typeface="Courant"/>
              </a:rPr>
              <a:t>,square(</a:t>
            </a:r>
            <a:r>
              <a:rPr b="1" lang="fr-FR" sz="2000" spc="-1" strike="noStrike">
                <a:solidFill>
                  <a:srgbClr val="ed7d31"/>
                </a:solidFill>
                <a:latin typeface="Courant"/>
              </a:rPr>
              <a:t>$d</a:t>
            </a:r>
            <a:r>
              <a:rPr b="1" lang="fr-FR" sz="2000" spc="-1" strike="noStrike">
                <a:solidFill>
                  <a:srgbClr val="00b0f0"/>
                </a:solidFill>
                <a:latin typeface="Courant"/>
              </a:rPr>
              <a:t>))</a:t>
            </a:r>
            <a:r>
              <a:rPr b="1" lang="fr-FR" sz="2000" spc="-1" strike="noStrike">
                <a:solidFill>
                  <a:srgbClr val="000000"/>
                </a:solidFill>
                <a:latin typeface="Courant"/>
              </a:rPr>
              <a:t> 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567" name="CustomShape 4"/>
          <p:cNvSpPr/>
          <p:nvPr/>
        </p:nvSpPr>
        <p:spPr>
          <a:xfrm>
            <a:off x="1630080" y="4484880"/>
            <a:ext cx="9295920" cy="395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7030a0"/>
                </a:solidFill>
                <a:latin typeface="Courant"/>
              </a:rPr>
              <a:t>sorts </a:t>
            </a:r>
            <a:r>
              <a:rPr b="1" lang="fr-FR" sz="2000" spc="-1" strike="noStrike">
                <a:solidFill>
                  <a:srgbClr val="ff0000"/>
                </a:solidFill>
                <a:latin typeface="Courant"/>
              </a:rPr>
              <a:t>Const</a:t>
            </a:r>
            <a:r>
              <a:rPr b="1" lang="fr-FR" sz="2000" spc="-1" strike="noStrike">
                <a:solidFill>
                  <a:srgbClr val="7030a0"/>
                </a:solidFill>
                <a:latin typeface="Courant"/>
              </a:rPr>
              <a:t> </a:t>
            </a:r>
            <a:r>
              <a:rPr b="1" lang="fr-FR" sz="2000" spc="-1" strike="noStrike">
                <a:solidFill>
                  <a:srgbClr val="ed7d31"/>
                </a:solidFill>
                <a:latin typeface="Courant"/>
              </a:rPr>
              <a:t>Var</a:t>
            </a:r>
            <a:r>
              <a:rPr b="1" lang="fr-FR" sz="2000" spc="-1" strike="noStrike">
                <a:solidFill>
                  <a:srgbClr val="7030a0"/>
                </a:solidFill>
                <a:latin typeface="Courant"/>
              </a:rPr>
              <a:t> </a:t>
            </a:r>
            <a:r>
              <a:rPr b="1" lang="fr-FR" sz="2000" spc="-1" strike="noStrike">
                <a:solidFill>
                  <a:srgbClr val="00b0f0"/>
                </a:solidFill>
                <a:latin typeface="Courant"/>
              </a:rPr>
              <a:t>Func</a:t>
            </a:r>
            <a:r>
              <a:rPr b="1" lang="fr-FR" sz="2000" spc="-1" strike="noStrike">
                <a:solidFill>
                  <a:srgbClr val="7030a0"/>
                </a:solidFill>
                <a:latin typeface="Courant"/>
              </a:rPr>
              <a:t> </a:t>
            </a:r>
            <a:r>
              <a:rPr b="1" lang="fr-FR" sz="2000" spc="-1" strike="noStrike">
                <a:solidFill>
                  <a:srgbClr val="00b050"/>
                </a:solidFill>
                <a:latin typeface="Courant"/>
              </a:rPr>
              <a:t>State</a:t>
            </a:r>
            <a:r>
              <a:rPr b="1" lang="fr-FR" sz="2000" spc="-1" strike="noStrike">
                <a:solidFill>
                  <a:srgbClr val="7030a0"/>
                </a:solidFill>
                <a:latin typeface="Courant"/>
              </a:rPr>
              <a:t> </a:t>
            </a:r>
            <a:r>
              <a:rPr b="1" lang="fr-FR" sz="2000" spc="-1" strike="noStrike">
                <a:solidFill>
                  <a:srgbClr val="ff3399"/>
                </a:solidFill>
                <a:latin typeface="Courant"/>
              </a:rPr>
              <a:t>Rule</a:t>
            </a:r>
            <a:r>
              <a:rPr b="1" lang="fr-FR" sz="2000" spc="-1" strike="noStrike">
                <a:solidFill>
                  <a:srgbClr val="7030a0"/>
                </a:solidFill>
                <a:latin typeface="Courant"/>
              </a:rPr>
              <a:t> </a:t>
            </a:r>
            <a:r>
              <a:rPr b="1" lang="fr-FR" sz="2000" spc="-1" strike="noStrike">
                <a:solidFill>
                  <a:srgbClr val="000000"/>
                </a:solidFill>
                <a:latin typeface="Courant"/>
              </a:rPr>
              <a:t>Term Expr</a:t>
            </a:r>
            <a:r>
              <a:rPr b="1" lang="fr-FR" sz="2000" spc="-1" strike="noStrike">
                <a:solidFill>
                  <a:srgbClr val="7030a0"/>
                </a:solidFill>
                <a:latin typeface="Courant"/>
              </a:rPr>
              <a:t> .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568" name="CustomShape 5"/>
          <p:cNvSpPr/>
          <p:nvPr/>
        </p:nvSpPr>
        <p:spPr>
          <a:xfrm>
            <a:off x="2427480" y="2536560"/>
            <a:ext cx="2067840" cy="41328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9" name="CustomShape 6"/>
          <p:cNvSpPr/>
          <p:nvPr/>
        </p:nvSpPr>
        <p:spPr>
          <a:xfrm>
            <a:off x="2427480" y="3132720"/>
            <a:ext cx="5605920" cy="41328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0" name="CustomShape 7"/>
          <p:cNvSpPr/>
          <p:nvPr/>
        </p:nvSpPr>
        <p:spPr>
          <a:xfrm>
            <a:off x="1630080" y="2133720"/>
            <a:ext cx="2067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Funblocks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571" name="CustomShape 8"/>
          <p:cNvSpPr/>
          <p:nvPr/>
        </p:nvSpPr>
        <p:spPr>
          <a:xfrm>
            <a:off x="1630080" y="4114800"/>
            <a:ext cx="2067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Maude</a:t>
            </a:r>
            <a:endParaRPr b="0" lang="fr-FR" sz="1800" spc="-1" strike="noStrike">
              <a:latin typeface="Arial"/>
            </a:endParaRPr>
          </a:p>
        </p:txBody>
      </p:sp>
    </p:spTree>
  </p:cSld>
  <p:timing>
    <p:tnLst>
      <p:par>
        <p:cTn id="260" dur="indefinite" restart="never" nodeType="tmRoot">
          <p:childTnLst>
            <p:seq>
              <p:cTn id="26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Metalanguage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3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7E02CF26-BC60-45C7-A7D1-11EF6E916500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574" name="CustomShape 3"/>
          <p:cNvSpPr/>
          <p:nvPr/>
        </p:nvSpPr>
        <p:spPr>
          <a:xfrm>
            <a:off x="1445040" y="1889640"/>
            <a:ext cx="31593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7030a0"/>
                </a:solidFill>
                <a:latin typeface="Courant"/>
              </a:rPr>
              <a:t>case</a:t>
            </a:r>
            <a:r>
              <a:rPr b="1" lang="fr-FR" sz="2400" spc="-1" strike="noStrike">
                <a:solidFill>
                  <a:srgbClr val="000000"/>
                </a:solidFill>
                <a:latin typeface="Courant"/>
              </a:rPr>
              <a:t> f(</a:t>
            </a:r>
            <a:r>
              <a:rPr b="1" lang="fr-FR" sz="2400" spc="-1" strike="noStrike">
                <a:solidFill>
                  <a:srgbClr val="ed7d31"/>
                </a:solidFill>
                <a:latin typeface="Courant"/>
              </a:rPr>
              <a:t>$x</a:t>
            </a:r>
            <a:r>
              <a:rPr b="1" lang="fr-FR" sz="2400" spc="-1" strike="noStrike">
                <a:solidFill>
                  <a:srgbClr val="000000"/>
                </a:solidFill>
                <a:latin typeface="Courant"/>
              </a:rPr>
              <a:t>) </a:t>
            </a:r>
            <a:r>
              <a:rPr b="1" lang="fr-FR" sz="2400" spc="-1" strike="noStrike">
                <a:solidFill>
                  <a:srgbClr val="7030a0"/>
                </a:solidFill>
                <a:latin typeface="Courant"/>
              </a:rPr>
              <a:t>=&gt; </a:t>
            </a:r>
            <a:r>
              <a:rPr b="1" lang="fr-FR" sz="2400" spc="-1" strike="noStrike">
                <a:solidFill>
                  <a:srgbClr val="000000"/>
                </a:solidFill>
                <a:latin typeface="Courant"/>
              </a:rPr>
              <a:t>a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575" name="Graphique 12" descr=""/>
          <p:cNvPicPr/>
          <p:nvPr/>
        </p:nvPicPr>
        <p:blipFill>
          <a:blip r:embed="rId1"/>
          <a:stretch/>
        </p:blipFill>
        <p:spPr>
          <a:xfrm>
            <a:off x="2219760" y="3000240"/>
            <a:ext cx="1087560" cy="856800"/>
          </a:xfrm>
          <a:prstGeom prst="rect">
            <a:avLst/>
          </a:prstGeom>
          <a:ln>
            <a:noFill/>
          </a:ln>
        </p:spPr>
      </p:pic>
      <p:sp>
        <p:nvSpPr>
          <p:cNvPr id="576" name="CustomShape 4"/>
          <p:cNvSpPr/>
          <p:nvPr/>
        </p:nvSpPr>
        <p:spPr>
          <a:xfrm>
            <a:off x="3547080" y="3198240"/>
            <a:ext cx="533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latin typeface="Courant"/>
              </a:rPr>
              <a:t>‘</a:t>
            </a:r>
            <a:r>
              <a:rPr b="1" lang="fr-FR" sz="2400" spc="-1" strike="noStrike">
                <a:solidFill>
                  <a:srgbClr val="000000"/>
                </a:solidFill>
                <a:latin typeface="Courant"/>
              </a:rPr>
              <a:t>case ‘f ‘( ‘$ ‘x ‘) ‘=&gt; ‘a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577" name="CustomShape 5"/>
          <p:cNvSpPr/>
          <p:nvPr/>
        </p:nvSpPr>
        <p:spPr>
          <a:xfrm>
            <a:off x="4702680" y="3211200"/>
            <a:ext cx="2579400" cy="46116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8" name="CustomShape 6"/>
          <p:cNvSpPr/>
          <p:nvPr/>
        </p:nvSpPr>
        <p:spPr>
          <a:xfrm>
            <a:off x="5127120" y="2756160"/>
            <a:ext cx="18612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Bubble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579" name="CustomShape 7"/>
          <p:cNvSpPr/>
          <p:nvPr/>
        </p:nvSpPr>
        <p:spPr>
          <a:xfrm>
            <a:off x="8144280" y="3211200"/>
            <a:ext cx="533160" cy="46116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0" name="CustomShape 8"/>
          <p:cNvSpPr/>
          <p:nvPr/>
        </p:nvSpPr>
        <p:spPr>
          <a:xfrm>
            <a:off x="7480080" y="2800440"/>
            <a:ext cx="18612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Token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581" name="CustomShape 9"/>
          <p:cNvSpPr/>
          <p:nvPr/>
        </p:nvSpPr>
        <p:spPr>
          <a:xfrm>
            <a:off x="1321200" y="4783680"/>
            <a:ext cx="93423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ff0000"/>
                </a:solidFill>
                <a:latin typeface="Calibri"/>
              </a:rPr>
              <a:t>Tokens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 are represented by </a:t>
            </a:r>
            <a:r>
              <a:rPr b="0" lang="fr-FR" sz="2400" spc="-1" strike="noStrike">
                <a:solidFill>
                  <a:srgbClr val="ff0000"/>
                </a:solidFill>
                <a:latin typeface="Calibri"/>
              </a:rPr>
              <a:t>quoted identifiers (QID)</a:t>
            </a:r>
            <a:endParaRPr b="0" lang="fr-FR" sz="2400" spc="-1" strike="noStrike">
              <a:latin typeface="Arial"/>
            </a:endParaRPr>
          </a:p>
        </p:txBody>
      </p:sp>
    </p:spTree>
  </p:cSld>
  <p:timing>
    <p:tnLst>
      <p:par>
        <p:cTn id="262" dur="indefinite" restart="never" nodeType="tmRoot">
          <p:childTnLst>
            <p:seq>
              <p:cTn id="26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Goals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2033640" y="2479320"/>
            <a:ext cx="84816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Provide users with </a:t>
            </a:r>
            <a:r>
              <a:rPr b="0" lang="fr-FR" sz="2800" spc="-1" strike="noStrike">
                <a:solidFill>
                  <a:srgbClr val="2e75b6"/>
                </a:solidFill>
                <a:latin typeface="Calibri"/>
              </a:rPr>
              <a:t>valuable insights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 about their program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189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3618A4BD-DBD5-4285-BD16-5C29BC84F096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pic>
        <p:nvPicPr>
          <p:cNvPr id="190" name="Graphique 8" descr=""/>
          <p:cNvPicPr/>
          <p:nvPr/>
        </p:nvPicPr>
        <p:blipFill>
          <a:blip r:embed="rId1"/>
          <a:stretch/>
        </p:blipFill>
        <p:spPr>
          <a:xfrm>
            <a:off x="2509920" y="3610080"/>
            <a:ext cx="1087560" cy="856800"/>
          </a:xfrm>
          <a:prstGeom prst="rect">
            <a:avLst/>
          </a:prstGeom>
          <a:ln>
            <a:noFill/>
          </a:ln>
        </p:spPr>
      </p:pic>
      <p:sp>
        <p:nvSpPr>
          <p:cNvPr id="191" name="CustomShape 4"/>
          <p:cNvSpPr/>
          <p:nvPr/>
        </p:nvSpPr>
        <p:spPr>
          <a:xfrm>
            <a:off x="3809880" y="3766680"/>
            <a:ext cx="554328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2e75b6"/>
                </a:solidFill>
                <a:latin typeface="Calibri"/>
              </a:rPr>
              <a:t>Verification of rewrite systems</a:t>
            </a:r>
            <a:endParaRPr b="0" lang="fr-FR" sz="28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Metalanguage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3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424F9CE5-6769-4AD1-8BB4-648E4388DA53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pic>
        <p:nvPicPr>
          <p:cNvPr id="584" name="Image 5" descr=""/>
          <p:cNvPicPr/>
          <p:nvPr/>
        </p:nvPicPr>
        <p:blipFill>
          <a:blip r:embed="rId1"/>
          <a:srcRect l="0" t="40895" r="0" b="34056"/>
          <a:stretch/>
        </p:blipFill>
        <p:spPr>
          <a:xfrm>
            <a:off x="2469600" y="1841040"/>
            <a:ext cx="7917120" cy="1325160"/>
          </a:xfrm>
          <a:prstGeom prst="rect">
            <a:avLst/>
          </a:prstGeom>
          <a:ln>
            <a:noFill/>
          </a:ln>
        </p:spPr>
      </p:pic>
      <p:pic>
        <p:nvPicPr>
          <p:cNvPr id="585" name="Image 8" descr=""/>
          <p:cNvPicPr/>
          <p:nvPr/>
        </p:nvPicPr>
        <p:blipFill>
          <a:blip r:embed="rId2"/>
          <a:srcRect l="0" t="62402" r="0" b="20191"/>
          <a:stretch/>
        </p:blipFill>
        <p:spPr>
          <a:xfrm>
            <a:off x="2469600" y="3182400"/>
            <a:ext cx="7917120" cy="1045080"/>
          </a:xfrm>
          <a:prstGeom prst="rect">
            <a:avLst/>
          </a:prstGeom>
          <a:ln>
            <a:noFill/>
          </a:ln>
        </p:spPr>
      </p:pic>
      <p:sp>
        <p:nvSpPr>
          <p:cNvPr id="586" name="CustomShape 3"/>
          <p:cNvSpPr/>
          <p:nvPr/>
        </p:nvSpPr>
        <p:spPr>
          <a:xfrm>
            <a:off x="1914120" y="4880520"/>
            <a:ext cx="85791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</a:rPr>
              <a:t>&gt; result: {‘case_=&gt;_[bubble[…]],bubble[‘a.Qid]],’Rule}</a:t>
            </a:r>
            <a:endParaRPr b="0" lang="fr-FR" sz="2000" spc="-1" strike="noStrike">
              <a:latin typeface="Arial"/>
            </a:endParaRPr>
          </a:p>
        </p:txBody>
      </p:sp>
    </p:spTree>
  </p:cSld>
  <p:timing>
    <p:tnLst>
      <p:par>
        <p:cTn id="264" dur="indefinite" restart="never" nodeType="tmRoot">
          <p:childTnLst>
            <p:seq>
              <p:cTn id="26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MINI-MAUDE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8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7B58B29A-6D38-4989-999D-491AE4D57D5B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589" name="CustomShape 3"/>
          <p:cNvSpPr/>
          <p:nvPr/>
        </p:nvSpPr>
        <p:spPr>
          <a:xfrm>
            <a:off x="2990160" y="2053440"/>
            <a:ext cx="1936080" cy="118692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mini-maude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syntaxe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590" name="CustomShape 4"/>
          <p:cNvSpPr/>
          <p:nvPr/>
        </p:nvSpPr>
        <p:spPr>
          <a:xfrm>
            <a:off x="7265520" y="2053440"/>
            <a:ext cx="1936080" cy="118692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mini-maude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(semantic)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591" name="CustomShape 5"/>
          <p:cNvSpPr/>
          <p:nvPr/>
        </p:nvSpPr>
        <p:spPr>
          <a:xfrm>
            <a:off x="4926600" y="3967200"/>
            <a:ext cx="2338920" cy="118692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mini-maude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metainterpreter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592" name="CustomShape 6"/>
          <p:cNvSpPr/>
          <p:nvPr/>
        </p:nvSpPr>
        <p:spPr>
          <a:xfrm>
            <a:off x="3958200" y="2884320"/>
            <a:ext cx="1582200" cy="1082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3" name="CustomShape 7"/>
          <p:cNvSpPr/>
          <p:nvPr/>
        </p:nvSpPr>
        <p:spPr>
          <a:xfrm flipH="1">
            <a:off x="6650280" y="2884320"/>
            <a:ext cx="1582200" cy="1082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4" name="CustomShape 8"/>
          <p:cNvSpPr/>
          <p:nvPr/>
        </p:nvSpPr>
        <p:spPr>
          <a:xfrm>
            <a:off x="771840" y="4141440"/>
            <a:ext cx="1936080" cy="45612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File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595" name="CustomShape 9"/>
          <p:cNvSpPr/>
          <p:nvPr/>
        </p:nvSpPr>
        <p:spPr>
          <a:xfrm>
            <a:off x="2708280" y="4372200"/>
            <a:ext cx="2217960" cy="1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6" name="CustomShape 10"/>
          <p:cNvSpPr/>
          <p:nvPr/>
        </p:nvSpPr>
        <p:spPr>
          <a:xfrm>
            <a:off x="9478800" y="4151880"/>
            <a:ext cx="2217960" cy="82116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MetaInterpreter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597" name="CustomShape 11"/>
          <p:cNvSpPr/>
          <p:nvPr/>
        </p:nvSpPr>
        <p:spPr>
          <a:xfrm flipH="1">
            <a:off x="7264800" y="4382640"/>
            <a:ext cx="2212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66" dur="indefinite" restart="never" nodeType="tmRoot">
          <p:childTnLst>
            <p:seq>
              <p:cTn id="26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MINI-MAUDE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9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233504C6-0F3D-4B97-AF00-2760BC70EC3E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600" name="CustomShape 3"/>
          <p:cNvSpPr/>
          <p:nvPr/>
        </p:nvSpPr>
        <p:spPr>
          <a:xfrm>
            <a:off x="1970280" y="1828080"/>
            <a:ext cx="8632080" cy="4359240"/>
          </a:xfrm>
          <a:prstGeom prst="rect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2e75b6"/>
                </a:solidFill>
                <a:latin typeface="Courant"/>
              </a:rPr>
              <a:t>Maude&gt; erew minimaude .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</a:rPr>
              <a:t>erewrite in MINI-MAUDE-META-INTERPRETER : minimaude .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</a:rPr>
              <a:t>MiniMaude Execution Environment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2e75b6"/>
                </a:solidFill>
                <a:latin typeface="Courant"/>
              </a:rPr>
              <a:t>minimaude&gt; fmod NAT3 is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2e75b6"/>
                </a:solidFill>
                <a:latin typeface="Courant"/>
              </a:rPr>
              <a:t>	</a:t>
            </a:r>
            <a:r>
              <a:rPr b="0" lang="fr-FR" sz="2000" spc="-1" strike="noStrike">
                <a:solidFill>
                  <a:srgbClr val="2e75b6"/>
                </a:solidFill>
                <a:latin typeface="Courant"/>
              </a:rPr>
              <a:t>&gt; sort Nat3 .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2e75b6"/>
                </a:solidFill>
                <a:latin typeface="Courant"/>
              </a:rPr>
              <a:t>	</a:t>
            </a:r>
            <a:r>
              <a:rPr b="0" lang="fr-FR" sz="2000" spc="-1" strike="noStrike">
                <a:solidFill>
                  <a:srgbClr val="2e75b6"/>
                </a:solidFill>
                <a:latin typeface="Courant"/>
              </a:rPr>
              <a:t>&gt; op s_ : Nat3 -&gt; Nat3 .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2e75b6"/>
                </a:solidFill>
                <a:latin typeface="Courant"/>
              </a:rPr>
              <a:t>	</a:t>
            </a:r>
            <a:r>
              <a:rPr b="0" lang="fr-FR" sz="2000" spc="-1" strike="noStrike">
                <a:solidFill>
                  <a:srgbClr val="2e75b6"/>
                </a:solidFill>
                <a:latin typeface="Courant"/>
              </a:rPr>
              <a:t>&gt; op 0 : -&gt; Nat3 .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2e75b6"/>
                </a:solidFill>
                <a:latin typeface="Courant"/>
              </a:rPr>
              <a:t>	</a:t>
            </a:r>
            <a:r>
              <a:rPr b="0" lang="fr-FR" sz="2000" spc="-1" strike="noStrike">
                <a:solidFill>
                  <a:srgbClr val="2e75b6"/>
                </a:solidFill>
                <a:latin typeface="Courant"/>
              </a:rPr>
              <a:t>&gt; eq s s s 0 = 0 .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2e75b6"/>
                </a:solidFill>
                <a:latin typeface="Courant"/>
              </a:rPr>
              <a:t>	</a:t>
            </a:r>
            <a:r>
              <a:rPr b="0" lang="fr-FR" sz="2000" spc="-1" strike="noStrike">
                <a:solidFill>
                  <a:srgbClr val="2e75b6"/>
                </a:solidFill>
                <a:latin typeface="Courant"/>
              </a:rPr>
              <a:t>&gt; endfm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</a:rPr>
              <a:t>Module loaded successfully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2e75b6"/>
                </a:solidFill>
                <a:latin typeface="Courant"/>
              </a:rPr>
              <a:t>minimaude&gt; reduce s s s s 0 .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</a:rPr>
              <a:t>result Nat3: s 0</a:t>
            </a:r>
            <a:endParaRPr b="0" lang="fr-FR" sz="2000" spc="-1" strike="noStrike">
              <a:latin typeface="Arial"/>
            </a:endParaRPr>
          </a:p>
        </p:txBody>
      </p:sp>
    </p:spTree>
  </p:cSld>
  <p:timing>
    <p:tnLst>
      <p:par>
        <p:cTn id="268" dur="indefinite" restart="never" nodeType="tmRoot">
          <p:childTnLst>
            <p:seq>
              <p:cTn id="269" dur="indefinite" nodeType="mainSeq">
                <p:childTnLst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CustomShape 1"/>
          <p:cNvSpPr/>
          <p:nvPr/>
        </p:nvSpPr>
        <p:spPr>
          <a:xfrm>
            <a:off x="2797560" y="1698840"/>
            <a:ext cx="6393240" cy="40075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2" name="TextShape 2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System diagram 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3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F4BD7B65-A2F5-4C74-A116-D7655FC3D580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604" name="CustomShape 4"/>
          <p:cNvSpPr/>
          <p:nvPr/>
        </p:nvSpPr>
        <p:spPr>
          <a:xfrm>
            <a:off x="99360" y="3277800"/>
            <a:ext cx="1791720" cy="82188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Funblocks 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code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605" name="CustomShape 5"/>
          <p:cNvSpPr/>
          <p:nvPr/>
        </p:nvSpPr>
        <p:spPr>
          <a:xfrm>
            <a:off x="1891440" y="3693240"/>
            <a:ext cx="905760" cy="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6" name="CustomShape 6"/>
          <p:cNvSpPr/>
          <p:nvPr/>
        </p:nvSpPr>
        <p:spPr>
          <a:xfrm>
            <a:off x="2010960" y="3244320"/>
            <a:ext cx="786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input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607" name="CustomShape 7"/>
          <p:cNvSpPr/>
          <p:nvPr/>
        </p:nvSpPr>
        <p:spPr>
          <a:xfrm>
            <a:off x="9930240" y="3290040"/>
            <a:ext cx="2162160" cy="82188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Output in shell or IDE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608" name="CustomShape 8"/>
          <p:cNvSpPr/>
          <p:nvPr/>
        </p:nvSpPr>
        <p:spPr>
          <a:xfrm>
            <a:off x="2797560" y="1689480"/>
            <a:ext cx="35769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70c0"/>
                </a:solidFill>
                <a:latin typeface="Calibri"/>
              </a:rPr>
              <a:t>Maude environment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609" name="CustomShape 9"/>
          <p:cNvSpPr/>
          <p:nvPr/>
        </p:nvSpPr>
        <p:spPr>
          <a:xfrm>
            <a:off x="3178800" y="3013560"/>
            <a:ext cx="5431680" cy="118764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</a:rPr>
              <a:t>FILE + META-LEVEL + MFE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</a:rPr>
              <a:t>Read file + parse + verify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610" name="CustomShape 10"/>
          <p:cNvSpPr/>
          <p:nvPr/>
        </p:nvSpPr>
        <p:spPr>
          <a:xfrm>
            <a:off x="3178800" y="3013560"/>
            <a:ext cx="5431680" cy="1384560"/>
          </a:xfrm>
          <a:prstGeom prst="rect">
            <a:avLst/>
          </a:prstGeom>
          <a:blipFill rotWithShape="0">
            <a:blip r:embed="rId1"/>
            <a:stretch>
              <a:fillRect l="0" t="-2122" r="0" b="-7243"/>
            </a:stretch>
          </a:blipFill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Calibri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611" name="CustomShape 11"/>
          <p:cNvSpPr/>
          <p:nvPr/>
        </p:nvSpPr>
        <p:spPr>
          <a:xfrm>
            <a:off x="9191160" y="3702960"/>
            <a:ext cx="738720" cy="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2" name="CustomShape 12"/>
          <p:cNvSpPr/>
          <p:nvPr/>
        </p:nvSpPr>
        <p:spPr>
          <a:xfrm>
            <a:off x="9119160" y="3244320"/>
            <a:ext cx="9057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output</a:t>
            </a:r>
            <a:endParaRPr b="0" lang="fr-FR" sz="1800" spc="-1" strike="noStrike">
              <a:latin typeface="Arial"/>
            </a:endParaRPr>
          </a:p>
        </p:txBody>
      </p:sp>
    </p:spTree>
  </p:cSld>
  <p:timing>
    <p:tnLst>
      <p:par>
        <p:cTn id="292" dur="indefinite" restart="never" nodeType="tmRoot">
          <p:childTnLst>
            <p:seq>
              <p:cTn id="29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TextShape 1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3F98B893-2504-45AF-A0A2-E533B949DC45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614" name="CustomShape 2"/>
          <p:cNvSpPr/>
          <p:nvPr/>
        </p:nvSpPr>
        <p:spPr>
          <a:xfrm>
            <a:off x="3171960" y="1344600"/>
            <a:ext cx="5431680" cy="118764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</a:rPr>
              <a:t>FILE + META-LEVEL + MFE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</a:rPr>
              <a:t>Read file + parse + verify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615" name="CustomShape 3"/>
          <p:cNvSpPr/>
          <p:nvPr/>
        </p:nvSpPr>
        <p:spPr>
          <a:xfrm>
            <a:off x="3171960" y="1344600"/>
            <a:ext cx="5431680" cy="1384560"/>
          </a:xfrm>
          <a:prstGeom prst="rect">
            <a:avLst/>
          </a:prstGeom>
          <a:blipFill rotWithShape="0">
            <a:blip r:embed="rId1"/>
            <a:stretch>
              <a:fillRect l="0" t="-2145" r="0" b="-7704"/>
            </a:stretch>
          </a:blipFill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Calibri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grpSp>
        <p:nvGrpSpPr>
          <p:cNvPr id="616" name="Group 4"/>
          <p:cNvGrpSpPr/>
          <p:nvPr/>
        </p:nvGrpSpPr>
        <p:grpSpPr>
          <a:xfrm>
            <a:off x="234000" y="3896640"/>
            <a:ext cx="11605320" cy="1918440"/>
            <a:chOff x="234000" y="3896640"/>
            <a:chExt cx="11605320" cy="1918440"/>
          </a:xfrm>
        </p:grpSpPr>
        <p:sp>
          <p:nvSpPr>
            <p:cNvPr id="617" name="CustomShape 5"/>
            <p:cNvSpPr/>
            <p:nvPr/>
          </p:nvSpPr>
          <p:spPr>
            <a:xfrm>
              <a:off x="1195200" y="4075200"/>
              <a:ext cx="1911240" cy="1186920"/>
            </a:xfrm>
            <a:prstGeom prst="rect">
              <a:avLst/>
            </a:prstGeom>
            <a:noFill/>
            <a:ln w="38160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2400" spc="-1" strike="noStrike">
                  <a:solidFill>
                    <a:srgbClr val="000000"/>
                  </a:solidFill>
                  <a:latin typeface="Calibri"/>
                </a:rPr>
                <a:t>Read FunBlocks file</a:t>
              </a:r>
              <a:endParaRPr b="0" lang="fr-FR" sz="2400" spc="-1" strike="noStrike">
                <a:latin typeface="Arial"/>
              </a:endParaRPr>
            </a:p>
          </p:txBody>
        </p:sp>
        <p:sp>
          <p:nvSpPr>
            <p:cNvPr id="618" name="CustomShape 6"/>
            <p:cNvSpPr/>
            <p:nvPr/>
          </p:nvSpPr>
          <p:spPr>
            <a:xfrm>
              <a:off x="234000" y="4496760"/>
              <a:ext cx="9608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9" name="CustomShape 7"/>
            <p:cNvSpPr/>
            <p:nvPr/>
          </p:nvSpPr>
          <p:spPr>
            <a:xfrm>
              <a:off x="321120" y="4101480"/>
              <a:ext cx="7866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fr-FR" sz="1800" spc="-1" strike="noStrike">
                  <a:solidFill>
                    <a:srgbClr val="000000"/>
                  </a:solidFill>
                  <a:latin typeface="Calibri"/>
                </a:rPr>
                <a:t>input</a:t>
              </a:r>
              <a:endParaRPr b="0" lang="fr-FR" sz="1800" spc="-1" strike="noStrike">
                <a:latin typeface="Arial"/>
              </a:endParaRPr>
            </a:p>
          </p:txBody>
        </p:sp>
        <p:sp>
          <p:nvSpPr>
            <p:cNvPr id="620" name="CustomShape 8"/>
            <p:cNvSpPr/>
            <p:nvPr/>
          </p:nvSpPr>
          <p:spPr>
            <a:xfrm flipV="1">
              <a:off x="3106800" y="4495680"/>
              <a:ext cx="5796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21" name="CustomShape 9"/>
            <p:cNvSpPr/>
            <p:nvPr/>
          </p:nvSpPr>
          <p:spPr>
            <a:xfrm>
              <a:off x="3686760" y="3896640"/>
              <a:ext cx="1911240" cy="1918440"/>
            </a:xfrm>
            <a:prstGeom prst="rect">
              <a:avLst/>
            </a:prstGeom>
            <a:noFill/>
            <a:ln w="38160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2400" spc="-1" strike="noStrike">
                  <a:solidFill>
                    <a:srgbClr val="000000"/>
                  </a:solidFill>
                  <a:latin typeface="Calibri"/>
                </a:rPr>
                <a:t>Verify syntax and semantic of the input</a:t>
              </a:r>
              <a:endParaRPr b="0" lang="fr-FR" sz="2400" spc="-1" strike="noStrike">
                <a:latin typeface="Arial"/>
              </a:endParaRPr>
            </a:p>
          </p:txBody>
        </p:sp>
        <p:sp>
          <p:nvSpPr>
            <p:cNvPr id="622" name="CustomShape 10"/>
            <p:cNvSpPr/>
            <p:nvPr/>
          </p:nvSpPr>
          <p:spPr>
            <a:xfrm>
              <a:off x="6177960" y="3896640"/>
              <a:ext cx="1911240" cy="1918440"/>
            </a:xfrm>
            <a:prstGeom prst="rect">
              <a:avLst/>
            </a:prstGeom>
            <a:noFill/>
            <a:ln w="38160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2400" spc="-1" strike="noStrike">
                  <a:solidFill>
                    <a:srgbClr val="000000"/>
                  </a:solidFill>
                  <a:latin typeface="Calibri"/>
                </a:rPr>
                <a:t>Start checker environment in a shell</a:t>
              </a:r>
              <a:endParaRPr b="0" lang="fr-FR" sz="2400" spc="-1" strike="noStrike">
                <a:latin typeface="Arial"/>
              </a:endParaRPr>
            </a:p>
          </p:txBody>
        </p:sp>
        <p:sp>
          <p:nvSpPr>
            <p:cNvPr id="623" name="CustomShape 11"/>
            <p:cNvSpPr/>
            <p:nvPr/>
          </p:nvSpPr>
          <p:spPr>
            <a:xfrm>
              <a:off x="8669520" y="3896640"/>
              <a:ext cx="2128680" cy="1552680"/>
            </a:xfrm>
            <a:prstGeom prst="rect">
              <a:avLst/>
            </a:prstGeom>
            <a:noFill/>
            <a:ln w="38160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2400" spc="-1" strike="noStrike">
                  <a:solidFill>
                    <a:srgbClr val="000000"/>
                  </a:solidFill>
                  <a:latin typeface="Calibri"/>
                </a:rPr>
                <a:t>Get commands and verify properties</a:t>
              </a:r>
              <a:endParaRPr b="0" lang="fr-FR" sz="2400" spc="-1" strike="noStrike">
                <a:latin typeface="Arial"/>
              </a:endParaRPr>
            </a:p>
          </p:txBody>
        </p:sp>
        <p:sp>
          <p:nvSpPr>
            <p:cNvPr id="624" name="CustomShape 12"/>
            <p:cNvSpPr/>
            <p:nvPr/>
          </p:nvSpPr>
          <p:spPr>
            <a:xfrm flipV="1">
              <a:off x="5598000" y="4495680"/>
              <a:ext cx="5796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25" name="CustomShape 13"/>
            <p:cNvSpPr/>
            <p:nvPr/>
          </p:nvSpPr>
          <p:spPr>
            <a:xfrm>
              <a:off x="8089560" y="4496760"/>
              <a:ext cx="5796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26" name="CustomShape 14"/>
            <p:cNvSpPr/>
            <p:nvPr/>
          </p:nvSpPr>
          <p:spPr>
            <a:xfrm>
              <a:off x="10798560" y="4496760"/>
              <a:ext cx="9712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27" name="CustomShape 15"/>
            <p:cNvSpPr/>
            <p:nvPr/>
          </p:nvSpPr>
          <p:spPr>
            <a:xfrm>
              <a:off x="10868040" y="4104360"/>
              <a:ext cx="97128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fr-FR" sz="1800" spc="-1" strike="noStrike">
                  <a:solidFill>
                    <a:srgbClr val="000000"/>
                  </a:solidFill>
                  <a:latin typeface="Calibri"/>
                </a:rPr>
                <a:t>output</a:t>
              </a:r>
              <a:endParaRPr b="0" lang="fr-FR" sz="1800" spc="-1" strike="noStrike">
                <a:latin typeface="Arial"/>
              </a:endParaRPr>
            </a:p>
          </p:txBody>
        </p:sp>
      </p:grpSp>
    </p:spTree>
  </p:cSld>
  <p:timing>
    <p:tnLst>
      <p:par>
        <p:cTn id="294" dur="indefinite" restart="never" nodeType="tmRoot">
          <p:childTnLst>
            <p:seq>
              <p:cTn id="29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TextShape 1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4BE60ABA-CA1D-4336-8747-77A4AEE3A749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grpSp>
        <p:nvGrpSpPr>
          <p:cNvPr id="629" name="Group 2"/>
          <p:cNvGrpSpPr/>
          <p:nvPr/>
        </p:nvGrpSpPr>
        <p:grpSpPr>
          <a:xfrm>
            <a:off x="293040" y="1440360"/>
            <a:ext cx="11605320" cy="1918440"/>
            <a:chOff x="293040" y="1440360"/>
            <a:chExt cx="11605320" cy="1918440"/>
          </a:xfrm>
        </p:grpSpPr>
        <p:sp>
          <p:nvSpPr>
            <p:cNvPr id="630" name="CustomShape 3"/>
            <p:cNvSpPr/>
            <p:nvPr/>
          </p:nvSpPr>
          <p:spPr>
            <a:xfrm>
              <a:off x="1254240" y="1619280"/>
              <a:ext cx="1911240" cy="118692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38160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2400" spc="-1" strike="noStrike">
                  <a:solidFill>
                    <a:srgbClr val="ffffff"/>
                  </a:solidFill>
                  <a:latin typeface="Calibri"/>
                </a:rPr>
                <a:t>Read FunBlocks file</a:t>
              </a:r>
              <a:endParaRPr b="0" lang="fr-FR" sz="2400" spc="-1" strike="noStrike">
                <a:latin typeface="Arial"/>
              </a:endParaRPr>
            </a:p>
          </p:txBody>
        </p:sp>
        <p:sp>
          <p:nvSpPr>
            <p:cNvPr id="631" name="CustomShape 4"/>
            <p:cNvSpPr/>
            <p:nvPr/>
          </p:nvSpPr>
          <p:spPr>
            <a:xfrm>
              <a:off x="293040" y="2040840"/>
              <a:ext cx="9608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32" name="CustomShape 5"/>
            <p:cNvSpPr/>
            <p:nvPr/>
          </p:nvSpPr>
          <p:spPr>
            <a:xfrm>
              <a:off x="380520" y="1645200"/>
              <a:ext cx="7866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fr-FR" sz="1800" spc="-1" strike="noStrike">
                  <a:solidFill>
                    <a:srgbClr val="000000"/>
                  </a:solidFill>
                  <a:latin typeface="Calibri"/>
                </a:rPr>
                <a:t>input</a:t>
              </a:r>
              <a:endParaRPr b="0" lang="fr-FR" sz="1800" spc="-1" strike="noStrike">
                <a:latin typeface="Arial"/>
              </a:endParaRPr>
            </a:p>
          </p:txBody>
        </p:sp>
        <p:sp>
          <p:nvSpPr>
            <p:cNvPr id="633" name="CustomShape 6"/>
            <p:cNvSpPr/>
            <p:nvPr/>
          </p:nvSpPr>
          <p:spPr>
            <a:xfrm flipV="1">
              <a:off x="3165840" y="2039760"/>
              <a:ext cx="5796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34" name="CustomShape 7"/>
            <p:cNvSpPr/>
            <p:nvPr/>
          </p:nvSpPr>
          <p:spPr>
            <a:xfrm>
              <a:off x="3745800" y="1440360"/>
              <a:ext cx="1911240" cy="1918440"/>
            </a:xfrm>
            <a:prstGeom prst="rect">
              <a:avLst/>
            </a:prstGeom>
            <a:noFill/>
            <a:ln w="38160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2400" spc="-1" strike="noStrike">
                  <a:solidFill>
                    <a:srgbClr val="000000"/>
                  </a:solidFill>
                  <a:latin typeface="Calibri"/>
                </a:rPr>
                <a:t>Verify syntax and semantic of the input</a:t>
              </a:r>
              <a:endParaRPr b="0" lang="fr-FR" sz="2400" spc="-1" strike="noStrike">
                <a:latin typeface="Arial"/>
              </a:endParaRPr>
            </a:p>
          </p:txBody>
        </p:sp>
        <p:sp>
          <p:nvSpPr>
            <p:cNvPr id="635" name="CustomShape 8"/>
            <p:cNvSpPr/>
            <p:nvPr/>
          </p:nvSpPr>
          <p:spPr>
            <a:xfrm>
              <a:off x="6237360" y="1440360"/>
              <a:ext cx="1911240" cy="1918440"/>
            </a:xfrm>
            <a:prstGeom prst="rect">
              <a:avLst/>
            </a:prstGeom>
            <a:noFill/>
            <a:ln w="38160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2400" spc="-1" strike="noStrike">
                  <a:solidFill>
                    <a:srgbClr val="000000"/>
                  </a:solidFill>
                  <a:latin typeface="Calibri"/>
                </a:rPr>
                <a:t>Start checker environment in a shell</a:t>
              </a:r>
              <a:endParaRPr b="0" lang="fr-FR" sz="2400" spc="-1" strike="noStrike">
                <a:latin typeface="Arial"/>
              </a:endParaRPr>
            </a:p>
          </p:txBody>
        </p:sp>
        <p:sp>
          <p:nvSpPr>
            <p:cNvPr id="636" name="CustomShape 9"/>
            <p:cNvSpPr/>
            <p:nvPr/>
          </p:nvSpPr>
          <p:spPr>
            <a:xfrm>
              <a:off x="8728560" y="1440360"/>
              <a:ext cx="2128680" cy="1552680"/>
            </a:xfrm>
            <a:prstGeom prst="rect">
              <a:avLst/>
            </a:prstGeom>
            <a:noFill/>
            <a:ln w="38160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2400" spc="-1" strike="noStrike">
                  <a:solidFill>
                    <a:srgbClr val="000000"/>
                  </a:solidFill>
                  <a:latin typeface="Calibri"/>
                </a:rPr>
                <a:t>Get commands and verify properties</a:t>
              </a:r>
              <a:endParaRPr b="0" lang="fr-FR" sz="2400" spc="-1" strike="noStrike">
                <a:latin typeface="Arial"/>
              </a:endParaRPr>
            </a:p>
          </p:txBody>
        </p:sp>
        <p:sp>
          <p:nvSpPr>
            <p:cNvPr id="637" name="CustomShape 10"/>
            <p:cNvSpPr/>
            <p:nvPr/>
          </p:nvSpPr>
          <p:spPr>
            <a:xfrm flipV="1">
              <a:off x="5657400" y="2039760"/>
              <a:ext cx="5796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38" name="CustomShape 11"/>
            <p:cNvSpPr/>
            <p:nvPr/>
          </p:nvSpPr>
          <p:spPr>
            <a:xfrm>
              <a:off x="8148960" y="2040840"/>
              <a:ext cx="5796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39" name="CustomShape 12"/>
            <p:cNvSpPr/>
            <p:nvPr/>
          </p:nvSpPr>
          <p:spPr>
            <a:xfrm>
              <a:off x="10857600" y="2040840"/>
              <a:ext cx="9712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40" name="CustomShape 13"/>
            <p:cNvSpPr/>
            <p:nvPr/>
          </p:nvSpPr>
          <p:spPr>
            <a:xfrm>
              <a:off x="10927080" y="1648080"/>
              <a:ext cx="97128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fr-FR" sz="1800" spc="-1" strike="noStrike">
                  <a:solidFill>
                    <a:srgbClr val="000000"/>
                  </a:solidFill>
                  <a:latin typeface="Calibri"/>
                </a:rPr>
                <a:t>output</a:t>
              </a:r>
              <a:endParaRPr b="0" lang="fr-FR" sz="1800" spc="-1" strike="noStrike">
                <a:latin typeface="Arial"/>
              </a:endParaRPr>
            </a:p>
          </p:txBody>
        </p:sp>
      </p:grpSp>
      <p:grpSp>
        <p:nvGrpSpPr>
          <p:cNvPr id="641" name="Group 14"/>
          <p:cNvGrpSpPr/>
          <p:nvPr/>
        </p:nvGrpSpPr>
        <p:grpSpPr>
          <a:xfrm>
            <a:off x="1559160" y="3112200"/>
            <a:ext cx="9073440" cy="2561760"/>
            <a:chOff x="1559160" y="3112200"/>
            <a:chExt cx="9073440" cy="2561760"/>
          </a:xfrm>
        </p:grpSpPr>
        <p:pic>
          <p:nvPicPr>
            <p:cNvPr id="642" name="Graphique 4" descr=""/>
            <p:cNvPicPr/>
            <p:nvPr/>
          </p:nvPicPr>
          <p:blipFill>
            <a:blip r:embed="rId1"/>
            <a:stretch/>
          </p:blipFill>
          <p:spPr>
            <a:xfrm>
              <a:off x="1584360" y="3449880"/>
              <a:ext cx="1911240" cy="1911240"/>
            </a:xfrm>
            <a:prstGeom prst="rect">
              <a:avLst/>
            </a:prstGeom>
            <a:ln>
              <a:noFill/>
            </a:ln>
          </p:spPr>
        </p:pic>
        <p:sp>
          <p:nvSpPr>
            <p:cNvPr id="643" name="CustomShape 15"/>
            <p:cNvSpPr/>
            <p:nvPr/>
          </p:nvSpPr>
          <p:spPr>
            <a:xfrm>
              <a:off x="1854360" y="5182920"/>
              <a:ext cx="137124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2400" spc="-1" strike="noStrike">
                  <a:solidFill>
                    <a:srgbClr val="000000"/>
                  </a:solidFill>
                  <a:latin typeface="Calibri"/>
                </a:rPr>
                <a:t>Input</a:t>
              </a:r>
              <a:r>
                <a:rPr b="0" lang="fr-FR" sz="2000" spc="-1" strike="noStrike">
                  <a:solidFill>
                    <a:srgbClr val="000000"/>
                  </a:solidFill>
                  <a:latin typeface="Calibri"/>
                </a:rPr>
                <a:t> </a:t>
              </a:r>
              <a:endParaRPr b="0" lang="fr-FR" sz="2000" spc="-1" strike="noStrike">
                <a:latin typeface="Arial"/>
              </a:endParaRPr>
            </a:p>
          </p:txBody>
        </p:sp>
        <p:pic>
          <p:nvPicPr>
            <p:cNvPr id="644" name="Graphique 38" descr=""/>
            <p:cNvPicPr/>
            <p:nvPr/>
          </p:nvPicPr>
          <p:blipFill>
            <a:blip r:embed="rId2"/>
            <a:stretch/>
          </p:blipFill>
          <p:spPr>
            <a:xfrm>
              <a:off x="3495960" y="3977280"/>
              <a:ext cx="1087560" cy="856800"/>
            </a:xfrm>
            <a:prstGeom prst="rect">
              <a:avLst/>
            </a:prstGeom>
            <a:ln>
              <a:noFill/>
            </a:ln>
          </p:spPr>
        </p:pic>
        <p:sp>
          <p:nvSpPr>
            <p:cNvPr id="645" name="CustomShape 16"/>
            <p:cNvSpPr/>
            <p:nvPr/>
          </p:nvSpPr>
          <p:spPr>
            <a:xfrm>
              <a:off x="4812120" y="3805560"/>
              <a:ext cx="2580120" cy="1187640"/>
            </a:xfrm>
            <a:prstGeom prst="rect">
              <a:avLst/>
            </a:prstGeom>
            <a:noFill/>
            <a:ln w="38160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2400" spc="-1" strike="noStrike">
                  <a:solidFill>
                    <a:srgbClr val="000000"/>
                  </a:solidFill>
                  <a:latin typeface="Courant"/>
                </a:rPr>
                <a:t>openFile()</a:t>
              </a:r>
              <a:endParaRPr b="0" lang="fr-FR" sz="2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fr-FR" sz="2400" spc="-1" strike="noStrike">
                  <a:solidFill>
                    <a:srgbClr val="000000"/>
                  </a:solidFill>
                  <a:latin typeface="Courant"/>
                </a:rPr>
                <a:t>getLine()</a:t>
              </a:r>
              <a:endParaRPr b="0" lang="fr-FR" sz="2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fr-FR" sz="2400" spc="-1" strike="noStrike">
                  <a:solidFill>
                    <a:srgbClr val="000000"/>
                  </a:solidFill>
                  <a:latin typeface="Courant"/>
                </a:rPr>
                <a:t>…</a:t>
              </a:r>
              <a:endParaRPr b="0" lang="fr-FR" sz="2400" spc="-1" strike="noStrike">
                <a:latin typeface="Arial"/>
              </a:endParaRPr>
            </a:p>
          </p:txBody>
        </p:sp>
        <p:sp>
          <p:nvSpPr>
            <p:cNvPr id="646" name="CustomShape 17"/>
            <p:cNvSpPr/>
            <p:nvPr/>
          </p:nvSpPr>
          <p:spPr>
            <a:xfrm>
              <a:off x="5359680" y="3261600"/>
              <a:ext cx="137124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2400" spc="-1" strike="noStrike">
                  <a:solidFill>
                    <a:srgbClr val="2e75b6"/>
                  </a:solidFill>
                  <a:latin typeface="Calibri"/>
                </a:rPr>
                <a:t>FILE</a:t>
              </a:r>
              <a:endParaRPr b="0" lang="fr-FR" sz="2400" spc="-1" strike="noStrike">
                <a:latin typeface="Arial"/>
              </a:endParaRPr>
            </a:p>
          </p:txBody>
        </p:sp>
        <p:sp>
          <p:nvSpPr>
            <p:cNvPr id="647" name="CustomShape 18"/>
            <p:cNvSpPr/>
            <p:nvPr/>
          </p:nvSpPr>
          <p:spPr>
            <a:xfrm>
              <a:off x="1559160" y="3112200"/>
              <a:ext cx="1962000" cy="821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2400" spc="-1" strike="noStrike">
                  <a:solidFill>
                    <a:srgbClr val="2e75b6"/>
                  </a:solidFill>
                  <a:latin typeface="Calibri"/>
                </a:rPr>
                <a:t>FunBlocks file</a:t>
              </a:r>
              <a:endParaRPr b="0" lang="fr-FR" sz="2400" spc="-1" strike="noStrike">
                <a:latin typeface="Arial"/>
              </a:endParaRPr>
            </a:p>
          </p:txBody>
        </p:sp>
        <p:pic>
          <p:nvPicPr>
            <p:cNvPr id="648" name="Graphique 42" descr=""/>
            <p:cNvPicPr/>
            <p:nvPr/>
          </p:nvPicPr>
          <p:blipFill>
            <a:blip r:embed="rId3"/>
            <a:stretch/>
          </p:blipFill>
          <p:spPr>
            <a:xfrm>
              <a:off x="7620480" y="3977280"/>
              <a:ext cx="1087560" cy="85680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649" name="Group 19"/>
            <p:cNvGrpSpPr/>
            <p:nvPr/>
          </p:nvGrpSpPr>
          <p:grpSpPr>
            <a:xfrm>
              <a:off x="8702280" y="3449880"/>
              <a:ext cx="1911240" cy="1911240"/>
              <a:chOff x="8702280" y="3449880"/>
              <a:chExt cx="1911240" cy="1911240"/>
            </a:xfrm>
          </p:grpSpPr>
          <p:pic>
            <p:nvPicPr>
              <p:cNvPr id="650" name="Graphique 43" descr=""/>
              <p:cNvPicPr/>
              <p:nvPr/>
            </p:nvPicPr>
            <p:blipFill>
              <a:blip r:embed="rId4"/>
              <a:stretch/>
            </p:blipFill>
            <p:spPr>
              <a:xfrm>
                <a:off x="8702280" y="3449880"/>
                <a:ext cx="1911240" cy="191124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651" name="CustomShape 20"/>
              <p:cNvSpPr/>
              <p:nvPr/>
            </p:nvSpPr>
            <p:spPr>
              <a:xfrm>
                <a:off x="9295920" y="4358880"/>
                <a:ext cx="732600" cy="5724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52" name="CustomShape 21"/>
              <p:cNvSpPr/>
              <p:nvPr/>
            </p:nvSpPr>
            <p:spPr>
              <a:xfrm>
                <a:off x="9288720" y="4511160"/>
                <a:ext cx="732600" cy="5724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53" name="CustomShape 22"/>
              <p:cNvSpPr/>
              <p:nvPr/>
            </p:nvSpPr>
            <p:spPr>
              <a:xfrm>
                <a:off x="9285480" y="4674240"/>
                <a:ext cx="732600" cy="5724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54" name="CustomShape 23"/>
              <p:cNvSpPr/>
              <p:nvPr/>
            </p:nvSpPr>
            <p:spPr>
              <a:xfrm>
                <a:off x="9299520" y="4837320"/>
                <a:ext cx="732600" cy="5724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55" name="CustomShape 24"/>
              <p:cNvSpPr/>
              <p:nvPr/>
            </p:nvSpPr>
            <p:spPr>
              <a:xfrm>
                <a:off x="9285480" y="4195440"/>
                <a:ext cx="233640" cy="6804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656" name="CustomShape 25"/>
            <p:cNvSpPr/>
            <p:nvPr/>
          </p:nvSpPr>
          <p:spPr>
            <a:xfrm>
              <a:off x="8976600" y="5217840"/>
              <a:ext cx="137124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2400" spc="-1" strike="noStrike">
                  <a:solidFill>
                    <a:srgbClr val="000000"/>
                  </a:solidFill>
                  <a:latin typeface="Calibri"/>
                </a:rPr>
                <a:t>Output</a:t>
              </a:r>
              <a:endParaRPr b="0" lang="fr-FR" sz="2400" spc="-1" strike="noStrike">
                <a:latin typeface="Arial"/>
              </a:endParaRPr>
            </a:p>
          </p:txBody>
        </p:sp>
        <p:sp>
          <p:nvSpPr>
            <p:cNvPr id="657" name="CustomShape 26"/>
            <p:cNvSpPr/>
            <p:nvPr/>
          </p:nvSpPr>
          <p:spPr>
            <a:xfrm>
              <a:off x="8670600" y="3124080"/>
              <a:ext cx="196200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2400" spc="-1" strike="noStrike">
                  <a:solidFill>
                    <a:srgbClr val="2e75b6"/>
                  </a:solidFill>
                  <a:latin typeface="Calibri"/>
                </a:rPr>
                <a:t>Read file</a:t>
              </a:r>
              <a:endParaRPr b="0" lang="fr-FR" sz="2400" spc="-1" strike="noStrike">
                <a:latin typeface="Arial"/>
              </a:endParaRPr>
            </a:p>
          </p:txBody>
        </p:sp>
      </p:grpSp>
    </p:spTree>
  </p:cSld>
  <p:timing>
    <p:tnLst>
      <p:par>
        <p:cTn id="296" dur="indefinite" restart="never" nodeType="tmRoot">
          <p:childTnLst>
            <p:seq>
              <p:cTn id="29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TextShape 1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CA777CDC-0877-4F96-A72A-A012A80A78C6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grpSp>
        <p:nvGrpSpPr>
          <p:cNvPr id="659" name="Group 2"/>
          <p:cNvGrpSpPr/>
          <p:nvPr/>
        </p:nvGrpSpPr>
        <p:grpSpPr>
          <a:xfrm>
            <a:off x="293040" y="1440360"/>
            <a:ext cx="11605320" cy="1918440"/>
            <a:chOff x="293040" y="1440360"/>
            <a:chExt cx="11605320" cy="1918440"/>
          </a:xfrm>
        </p:grpSpPr>
        <p:sp>
          <p:nvSpPr>
            <p:cNvPr id="660" name="CustomShape 3"/>
            <p:cNvSpPr/>
            <p:nvPr/>
          </p:nvSpPr>
          <p:spPr>
            <a:xfrm>
              <a:off x="1254240" y="1619280"/>
              <a:ext cx="1911240" cy="1186920"/>
            </a:xfrm>
            <a:prstGeom prst="rect">
              <a:avLst/>
            </a:prstGeom>
            <a:noFill/>
            <a:ln w="38160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2400" spc="-1" strike="noStrike">
                  <a:solidFill>
                    <a:srgbClr val="000000"/>
                  </a:solidFill>
                  <a:latin typeface="Calibri"/>
                </a:rPr>
                <a:t>Read FunBlocks file</a:t>
              </a:r>
              <a:endParaRPr b="0" lang="fr-FR" sz="2400" spc="-1" strike="noStrike">
                <a:latin typeface="Arial"/>
              </a:endParaRPr>
            </a:p>
          </p:txBody>
        </p:sp>
        <p:sp>
          <p:nvSpPr>
            <p:cNvPr id="661" name="CustomShape 4"/>
            <p:cNvSpPr/>
            <p:nvPr/>
          </p:nvSpPr>
          <p:spPr>
            <a:xfrm>
              <a:off x="293040" y="2040840"/>
              <a:ext cx="9608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2" name="CustomShape 5"/>
            <p:cNvSpPr/>
            <p:nvPr/>
          </p:nvSpPr>
          <p:spPr>
            <a:xfrm>
              <a:off x="380520" y="1645200"/>
              <a:ext cx="7866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fr-FR" sz="1800" spc="-1" strike="noStrike">
                  <a:solidFill>
                    <a:srgbClr val="000000"/>
                  </a:solidFill>
                  <a:latin typeface="Calibri"/>
                </a:rPr>
                <a:t>input</a:t>
              </a:r>
              <a:endParaRPr b="0" lang="fr-FR" sz="1800" spc="-1" strike="noStrike">
                <a:latin typeface="Arial"/>
              </a:endParaRPr>
            </a:p>
          </p:txBody>
        </p:sp>
        <p:sp>
          <p:nvSpPr>
            <p:cNvPr id="663" name="CustomShape 6"/>
            <p:cNvSpPr/>
            <p:nvPr/>
          </p:nvSpPr>
          <p:spPr>
            <a:xfrm flipV="1">
              <a:off x="3165840" y="2039760"/>
              <a:ext cx="5796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4" name="CustomShape 7"/>
            <p:cNvSpPr/>
            <p:nvPr/>
          </p:nvSpPr>
          <p:spPr>
            <a:xfrm>
              <a:off x="3745800" y="1440360"/>
              <a:ext cx="1911240" cy="191844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38160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2400" spc="-1" strike="noStrike">
                  <a:solidFill>
                    <a:srgbClr val="ffffff"/>
                  </a:solidFill>
                  <a:latin typeface="Calibri"/>
                </a:rPr>
                <a:t>Verify syntax and semantic of the input</a:t>
              </a:r>
              <a:endParaRPr b="0" lang="fr-FR" sz="2400" spc="-1" strike="noStrike">
                <a:latin typeface="Arial"/>
              </a:endParaRPr>
            </a:p>
          </p:txBody>
        </p:sp>
        <p:sp>
          <p:nvSpPr>
            <p:cNvPr id="665" name="CustomShape 8"/>
            <p:cNvSpPr/>
            <p:nvPr/>
          </p:nvSpPr>
          <p:spPr>
            <a:xfrm>
              <a:off x="6237360" y="1440360"/>
              <a:ext cx="1911240" cy="1918440"/>
            </a:xfrm>
            <a:prstGeom prst="rect">
              <a:avLst/>
            </a:prstGeom>
            <a:noFill/>
            <a:ln w="38160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2400" spc="-1" strike="noStrike">
                  <a:solidFill>
                    <a:srgbClr val="000000"/>
                  </a:solidFill>
                  <a:latin typeface="Calibri"/>
                </a:rPr>
                <a:t>Start checker environment in a shell</a:t>
              </a:r>
              <a:endParaRPr b="0" lang="fr-FR" sz="2400" spc="-1" strike="noStrike">
                <a:latin typeface="Arial"/>
              </a:endParaRPr>
            </a:p>
          </p:txBody>
        </p:sp>
        <p:sp>
          <p:nvSpPr>
            <p:cNvPr id="666" name="CustomShape 9"/>
            <p:cNvSpPr/>
            <p:nvPr/>
          </p:nvSpPr>
          <p:spPr>
            <a:xfrm>
              <a:off x="8728560" y="1440360"/>
              <a:ext cx="2128680" cy="1552680"/>
            </a:xfrm>
            <a:prstGeom prst="rect">
              <a:avLst/>
            </a:prstGeom>
            <a:noFill/>
            <a:ln w="38160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2400" spc="-1" strike="noStrike">
                  <a:solidFill>
                    <a:srgbClr val="000000"/>
                  </a:solidFill>
                  <a:latin typeface="Calibri"/>
                </a:rPr>
                <a:t>Get commands and verify properties</a:t>
              </a:r>
              <a:endParaRPr b="0" lang="fr-FR" sz="2400" spc="-1" strike="noStrike">
                <a:latin typeface="Arial"/>
              </a:endParaRPr>
            </a:p>
          </p:txBody>
        </p:sp>
        <p:sp>
          <p:nvSpPr>
            <p:cNvPr id="667" name="CustomShape 10"/>
            <p:cNvSpPr/>
            <p:nvPr/>
          </p:nvSpPr>
          <p:spPr>
            <a:xfrm flipV="1">
              <a:off x="5657400" y="2039760"/>
              <a:ext cx="5796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8" name="CustomShape 11"/>
            <p:cNvSpPr/>
            <p:nvPr/>
          </p:nvSpPr>
          <p:spPr>
            <a:xfrm>
              <a:off x="8148960" y="2040840"/>
              <a:ext cx="5796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9" name="CustomShape 12"/>
            <p:cNvSpPr/>
            <p:nvPr/>
          </p:nvSpPr>
          <p:spPr>
            <a:xfrm>
              <a:off x="10857600" y="2040840"/>
              <a:ext cx="9712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70" name="CustomShape 13"/>
            <p:cNvSpPr/>
            <p:nvPr/>
          </p:nvSpPr>
          <p:spPr>
            <a:xfrm>
              <a:off x="10927080" y="1648080"/>
              <a:ext cx="97128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fr-FR" sz="1800" spc="-1" strike="noStrike">
                  <a:solidFill>
                    <a:srgbClr val="000000"/>
                  </a:solidFill>
                  <a:latin typeface="Calibri"/>
                </a:rPr>
                <a:t>output</a:t>
              </a:r>
              <a:endParaRPr b="0" lang="fr-FR" sz="1800" spc="-1" strike="noStrike">
                <a:latin typeface="Arial"/>
              </a:endParaRPr>
            </a:p>
          </p:txBody>
        </p:sp>
      </p:grpSp>
      <p:pic>
        <p:nvPicPr>
          <p:cNvPr id="671" name="Graphique 38" descr=""/>
          <p:cNvPicPr/>
          <p:nvPr/>
        </p:nvPicPr>
        <p:blipFill>
          <a:blip r:embed="rId1"/>
          <a:stretch/>
        </p:blipFill>
        <p:spPr>
          <a:xfrm>
            <a:off x="3495960" y="3977280"/>
            <a:ext cx="1087560" cy="856800"/>
          </a:xfrm>
          <a:prstGeom prst="rect">
            <a:avLst/>
          </a:prstGeom>
          <a:ln>
            <a:noFill/>
          </a:ln>
        </p:spPr>
      </p:pic>
      <p:sp>
        <p:nvSpPr>
          <p:cNvPr id="672" name="CustomShape 14"/>
          <p:cNvSpPr/>
          <p:nvPr/>
        </p:nvSpPr>
        <p:spPr>
          <a:xfrm>
            <a:off x="4812120" y="3805560"/>
            <a:ext cx="2580120" cy="118764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ourant"/>
              </a:rPr>
              <a:t>metaParse()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ourant"/>
              </a:rPr>
              <a:t>upModule()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ourant"/>
              </a:rPr>
              <a:t>…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673" name="CustomShape 15"/>
          <p:cNvSpPr/>
          <p:nvPr/>
        </p:nvSpPr>
        <p:spPr>
          <a:xfrm>
            <a:off x="5187240" y="3241080"/>
            <a:ext cx="181692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</a:rPr>
              <a:t>META-LEVEL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674" name="Graphique 42" descr=""/>
          <p:cNvPicPr/>
          <p:nvPr/>
        </p:nvPicPr>
        <p:blipFill>
          <a:blip r:embed="rId2"/>
          <a:stretch/>
        </p:blipFill>
        <p:spPr>
          <a:xfrm>
            <a:off x="7620480" y="3977280"/>
            <a:ext cx="1087560" cy="856800"/>
          </a:xfrm>
          <a:prstGeom prst="rect">
            <a:avLst/>
          </a:prstGeom>
          <a:ln>
            <a:noFill/>
          </a:ln>
        </p:spPr>
      </p:pic>
      <p:grpSp>
        <p:nvGrpSpPr>
          <p:cNvPr id="675" name="Group 16"/>
          <p:cNvGrpSpPr/>
          <p:nvPr/>
        </p:nvGrpSpPr>
        <p:grpSpPr>
          <a:xfrm>
            <a:off x="1565280" y="3356640"/>
            <a:ext cx="1911240" cy="1911240"/>
            <a:chOff x="1565280" y="3356640"/>
            <a:chExt cx="1911240" cy="1911240"/>
          </a:xfrm>
        </p:grpSpPr>
        <p:pic>
          <p:nvPicPr>
            <p:cNvPr id="676" name="Graphique 43" descr=""/>
            <p:cNvPicPr/>
            <p:nvPr/>
          </p:nvPicPr>
          <p:blipFill>
            <a:blip r:embed="rId3"/>
            <a:stretch/>
          </p:blipFill>
          <p:spPr>
            <a:xfrm>
              <a:off x="1565280" y="3356640"/>
              <a:ext cx="1911240" cy="1911240"/>
            </a:xfrm>
            <a:prstGeom prst="rect">
              <a:avLst/>
            </a:prstGeom>
            <a:ln>
              <a:noFill/>
            </a:ln>
          </p:spPr>
        </p:pic>
        <p:sp>
          <p:nvSpPr>
            <p:cNvPr id="677" name="CustomShape 17"/>
            <p:cNvSpPr/>
            <p:nvPr/>
          </p:nvSpPr>
          <p:spPr>
            <a:xfrm>
              <a:off x="2158920" y="4265280"/>
              <a:ext cx="732600" cy="572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78" name="CustomShape 18"/>
            <p:cNvSpPr/>
            <p:nvPr/>
          </p:nvSpPr>
          <p:spPr>
            <a:xfrm>
              <a:off x="2151720" y="4417560"/>
              <a:ext cx="732600" cy="572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79" name="CustomShape 19"/>
            <p:cNvSpPr/>
            <p:nvPr/>
          </p:nvSpPr>
          <p:spPr>
            <a:xfrm>
              <a:off x="2148120" y="4580640"/>
              <a:ext cx="732600" cy="572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80" name="CustomShape 20"/>
            <p:cNvSpPr/>
            <p:nvPr/>
          </p:nvSpPr>
          <p:spPr>
            <a:xfrm>
              <a:off x="2162520" y="4743720"/>
              <a:ext cx="732600" cy="572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81" name="CustomShape 21"/>
            <p:cNvSpPr/>
            <p:nvPr/>
          </p:nvSpPr>
          <p:spPr>
            <a:xfrm>
              <a:off x="2148120" y="4102200"/>
              <a:ext cx="233640" cy="680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82" name="CustomShape 22"/>
          <p:cNvSpPr/>
          <p:nvPr/>
        </p:nvSpPr>
        <p:spPr>
          <a:xfrm>
            <a:off x="1839600" y="5124240"/>
            <a:ext cx="13712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Input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683" name="CustomShape 23"/>
          <p:cNvSpPr/>
          <p:nvPr/>
        </p:nvSpPr>
        <p:spPr>
          <a:xfrm>
            <a:off x="1533600" y="3030480"/>
            <a:ext cx="1962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</a:rPr>
              <a:t>Read file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684" name="CustomShape 24"/>
          <p:cNvSpPr/>
          <p:nvPr/>
        </p:nvSpPr>
        <p:spPr>
          <a:xfrm>
            <a:off x="4102200" y="5236200"/>
            <a:ext cx="462636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</a:rPr>
              <a:t>load funblocks-syntax.maude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</a:rPr>
              <a:t>load funblocks-semantic.maude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685" name="Graphique 6" descr=""/>
          <p:cNvPicPr/>
          <p:nvPr/>
        </p:nvPicPr>
        <p:blipFill>
          <a:blip r:embed="rId4"/>
          <a:stretch/>
        </p:blipFill>
        <p:spPr>
          <a:xfrm>
            <a:off x="9108000" y="3351960"/>
            <a:ext cx="1911240" cy="1911240"/>
          </a:xfrm>
          <a:prstGeom prst="rect">
            <a:avLst/>
          </a:prstGeom>
          <a:ln>
            <a:noFill/>
          </a:ln>
        </p:spPr>
      </p:pic>
      <p:sp>
        <p:nvSpPr>
          <p:cNvPr id="686" name="CustomShape 25"/>
          <p:cNvSpPr/>
          <p:nvPr/>
        </p:nvSpPr>
        <p:spPr>
          <a:xfrm>
            <a:off x="8843760" y="3241080"/>
            <a:ext cx="244008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</a:rPr>
              <a:t>Module inserted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687" name="CustomShape 26"/>
          <p:cNvSpPr/>
          <p:nvPr/>
        </p:nvSpPr>
        <p:spPr>
          <a:xfrm>
            <a:off x="9378000" y="5117400"/>
            <a:ext cx="13712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Output</a:t>
            </a:r>
            <a:endParaRPr b="0" lang="fr-FR" sz="2400" spc="-1" strike="noStrike">
              <a:latin typeface="Arial"/>
            </a:endParaRPr>
          </a:p>
        </p:txBody>
      </p:sp>
    </p:spTree>
  </p:cSld>
  <p:timing>
    <p:tnLst>
      <p:par>
        <p:cTn id="298" dur="indefinite" restart="never" nodeType="tmRoot">
          <p:childTnLst>
            <p:seq>
              <p:cTn id="29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TextShape 1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43999F48-D408-4032-B6B6-D7F5E7A3EB75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grpSp>
        <p:nvGrpSpPr>
          <p:cNvPr id="689" name="Group 2"/>
          <p:cNvGrpSpPr/>
          <p:nvPr/>
        </p:nvGrpSpPr>
        <p:grpSpPr>
          <a:xfrm>
            <a:off x="293040" y="1440360"/>
            <a:ext cx="11605320" cy="1918440"/>
            <a:chOff x="293040" y="1440360"/>
            <a:chExt cx="11605320" cy="1918440"/>
          </a:xfrm>
        </p:grpSpPr>
        <p:sp>
          <p:nvSpPr>
            <p:cNvPr id="690" name="CustomShape 3"/>
            <p:cNvSpPr/>
            <p:nvPr/>
          </p:nvSpPr>
          <p:spPr>
            <a:xfrm>
              <a:off x="1254240" y="1619280"/>
              <a:ext cx="1911240" cy="1186920"/>
            </a:xfrm>
            <a:prstGeom prst="rect">
              <a:avLst/>
            </a:prstGeom>
            <a:noFill/>
            <a:ln w="38160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2400" spc="-1" strike="noStrike">
                  <a:solidFill>
                    <a:srgbClr val="000000"/>
                  </a:solidFill>
                  <a:latin typeface="Calibri"/>
                </a:rPr>
                <a:t>Read FunBlocks file</a:t>
              </a:r>
              <a:endParaRPr b="0" lang="fr-FR" sz="2400" spc="-1" strike="noStrike">
                <a:latin typeface="Arial"/>
              </a:endParaRPr>
            </a:p>
          </p:txBody>
        </p:sp>
        <p:sp>
          <p:nvSpPr>
            <p:cNvPr id="691" name="CustomShape 4"/>
            <p:cNvSpPr/>
            <p:nvPr/>
          </p:nvSpPr>
          <p:spPr>
            <a:xfrm>
              <a:off x="293040" y="2040840"/>
              <a:ext cx="9608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92" name="CustomShape 5"/>
            <p:cNvSpPr/>
            <p:nvPr/>
          </p:nvSpPr>
          <p:spPr>
            <a:xfrm>
              <a:off x="380520" y="1645200"/>
              <a:ext cx="7866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fr-FR" sz="1800" spc="-1" strike="noStrike">
                  <a:solidFill>
                    <a:srgbClr val="000000"/>
                  </a:solidFill>
                  <a:latin typeface="Calibri"/>
                </a:rPr>
                <a:t>input</a:t>
              </a:r>
              <a:endParaRPr b="0" lang="fr-FR" sz="1800" spc="-1" strike="noStrike">
                <a:latin typeface="Arial"/>
              </a:endParaRPr>
            </a:p>
          </p:txBody>
        </p:sp>
        <p:sp>
          <p:nvSpPr>
            <p:cNvPr id="693" name="CustomShape 6"/>
            <p:cNvSpPr/>
            <p:nvPr/>
          </p:nvSpPr>
          <p:spPr>
            <a:xfrm flipV="1">
              <a:off x="3165840" y="2039760"/>
              <a:ext cx="5796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94" name="CustomShape 7"/>
            <p:cNvSpPr/>
            <p:nvPr/>
          </p:nvSpPr>
          <p:spPr>
            <a:xfrm>
              <a:off x="3745800" y="1440360"/>
              <a:ext cx="1911240" cy="1918440"/>
            </a:xfrm>
            <a:prstGeom prst="rect">
              <a:avLst/>
            </a:prstGeom>
            <a:noFill/>
            <a:ln w="38160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2400" spc="-1" strike="noStrike">
                  <a:solidFill>
                    <a:srgbClr val="000000"/>
                  </a:solidFill>
                  <a:latin typeface="Calibri"/>
                </a:rPr>
                <a:t>Verify syntax and semantic of the input</a:t>
              </a:r>
              <a:endParaRPr b="0" lang="fr-FR" sz="2400" spc="-1" strike="noStrike">
                <a:latin typeface="Arial"/>
              </a:endParaRPr>
            </a:p>
          </p:txBody>
        </p:sp>
        <p:sp>
          <p:nvSpPr>
            <p:cNvPr id="695" name="CustomShape 8"/>
            <p:cNvSpPr/>
            <p:nvPr/>
          </p:nvSpPr>
          <p:spPr>
            <a:xfrm>
              <a:off x="6237360" y="1440360"/>
              <a:ext cx="1911240" cy="191844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38160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2400" spc="-1" strike="noStrike">
                  <a:solidFill>
                    <a:srgbClr val="ffffff"/>
                  </a:solidFill>
                  <a:latin typeface="Calibri"/>
                </a:rPr>
                <a:t>Start checker environment in a shell</a:t>
              </a:r>
              <a:endParaRPr b="0" lang="fr-FR" sz="2400" spc="-1" strike="noStrike">
                <a:latin typeface="Arial"/>
              </a:endParaRPr>
            </a:p>
          </p:txBody>
        </p:sp>
        <p:sp>
          <p:nvSpPr>
            <p:cNvPr id="696" name="CustomShape 9"/>
            <p:cNvSpPr/>
            <p:nvPr/>
          </p:nvSpPr>
          <p:spPr>
            <a:xfrm>
              <a:off x="8728560" y="1440360"/>
              <a:ext cx="2128680" cy="1552680"/>
            </a:xfrm>
            <a:prstGeom prst="rect">
              <a:avLst/>
            </a:prstGeom>
            <a:noFill/>
            <a:ln w="38160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2400" spc="-1" strike="noStrike">
                  <a:solidFill>
                    <a:srgbClr val="000000"/>
                  </a:solidFill>
                  <a:latin typeface="Calibri"/>
                </a:rPr>
                <a:t>Get commands and verify properties</a:t>
              </a:r>
              <a:endParaRPr b="0" lang="fr-FR" sz="2400" spc="-1" strike="noStrike">
                <a:latin typeface="Arial"/>
              </a:endParaRPr>
            </a:p>
          </p:txBody>
        </p:sp>
        <p:sp>
          <p:nvSpPr>
            <p:cNvPr id="697" name="CustomShape 10"/>
            <p:cNvSpPr/>
            <p:nvPr/>
          </p:nvSpPr>
          <p:spPr>
            <a:xfrm flipV="1">
              <a:off x="5657400" y="2039760"/>
              <a:ext cx="5796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98" name="CustomShape 11"/>
            <p:cNvSpPr/>
            <p:nvPr/>
          </p:nvSpPr>
          <p:spPr>
            <a:xfrm>
              <a:off x="8148960" y="2040840"/>
              <a:ext cx="5796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99" name="CustomShape 12"/>
            <p:cNvSpPr/>
            <p:nvPr/>
          </p:nvSpPr>
          <p:spPr>
            <a:xfrm>
              <a:off x="10857600" y="2040840"/>
              <a:ext cx="9712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00" name="CustomShape 13"/>
            <p:cNvSpPr/>
            <p:nvPr/>
          </p:nvSpPr>
          <p:spPr>
            <a:xfrm>
              <a:off x="10927080" y="1648080"/>
              <a:ext cx="97128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fr-FR" sz="1800" spc="-1" strike="noStrike">
                  <a:solidFill>
                    <a:srgbClr val="000000"/>
                  </a:solidFill>
                  <a:latin typeface="Calibri"/>
                </a:rPr>
                <a:t>output</a:t>
              </a:r>
              <a:endParaRPr b="0" lang="fr-FR" sz="1800" spc="-1" strike="noStrike">
                <a:latin typeface="Arial"/>
              </a:endParaRPr>
            </a:p>
          </p:txBody>
        </p:sp>
      </p:grpSp>
      <p:pic>
        <p:nvPicPr>
          <p:cNvPr id="701" name="Graphique 38" descr=""/>
          <p:cNvPicPr/>
          <p:nvPr/>
        </p:nvPicPr>
        <p:blipFill>
          <a:blip r:embed="rId1"/>
          <a:stretch/>
        </p:blipFill>
        <p:spPr>
          <a:xfrm>
            <a:off x="3197160" y="3977280"/>
            <a:ext cx="1087560" cy="856800"/>
          </a:xfrm>
          <a:prstGeom prst="rect">
            <a:avLst/>
          </a:prstGeom>
          <a:ln>
            <a:noFill/>
          </a:ln>
        </p:spPr>
      </p:pic>
      <p:sp>
        <p:nvSpPr>
          <p:cNvPr id="702" name="CustomShape 14"/>
          <p:cNvSpPr/>
          <p:nvPr/>
        </p:nvSpPr>
        <p:spPr>
          <a:xfrm>
            <a:off x="4367520" y="3805560"/>
            <a:ext cx="3666240" cy="118764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ourant"/>
              </a:rPr>
              <a:t>createInterpreter()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ourant"/>
              </a:rPr>
              <a:t>insertModule()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ourant"/>
              </a:rPr>
              <a:t>…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703" name="CustomShape 15"/>
          <p:cNvSpPr/>
          <p:nvPr/>
        </p:nvSpPr>
        <p:spPr>
          <a:xfrm>
            <a:off x="4687560" y="3198240"/>
            <a:ext cx="282600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</a:rPr>
              <a:t>META-INTERPRETER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704" name="Graphique 42" descr=""/>
          <p:cNvPicPr/>
          <p:nvPr/>
        </p:nvPicPr>
        <p:blipFill>
          <a:blip r:embed="rId2"/>
          <a:stretch/>
        </p:blipFill>
        <p:spPr>
          <a:xfrm>
            <a:off x="8148960" y="3938040"/>
            <a:ext cx="1087560" cy="856800"/>
          </a:xfrm>
          <a:prstGeom prst="rect">
            <a:avLst/>
          </a:prstGeom>
          <a:ln>
            <a:noFill/>
          </a:ln>
        </p:spPr>
      </p:pic>
      <p:pic>
        <p:nvPicPr>
          <p:cNvPr id="705" name="Graphique 6" descr=""/>
          <p:cNvPicPr/>
          <p:nvPr/>
        </p:nvPicPr>
        <p:blipFill>
          <a:blip r:embed="rId3"/>
          <a:stretch/>
        </p:blipFill>
        <p:spPr>
          <a:xfrm>
            <a:off x="9108000" y="3351960"/>
            <a:ext cx="1911240" cy="1911240"/>
          </a:xfrm>
          <a:prstGeom prst="rect">
            <a:avLst/>
          </a:prstGeom>
          <a:ln>
            <a:noFill/>
          </a:ln>
        </p:spPr>
      </p:pic>
      <p:sp>
        <p:nvSpPr>
          <p:cNvPr id="706" name="CustomShape 16"/>
          <p:cNvSpPr/>
          <p:nvPr/>
        </p:nvSpPr>
        <p:spPr>
          <a:xfrm>
            <a:off x="8843760" y="3241080"/>
            <a:ext cx="2440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</a:rPr>
              <a:t>Wait for input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707" name="CustomShape 17"/>
          <p:cNvSpPr/>
          <p:nvPr/>
        </p:nvSpPr>
        <p:spPr>
          <a:xfrm>
            <a:off x="9378000" y="5117400"/>
            <a:ext cx="13712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Output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708" name="Graphique 41" descr=""/>
          <p:cNvPicPr/>
          <p:nvPr/>
        </p:nvPicPr>
        <p:blipFill>
          <a:blip r:embed="rId4"/>
          <a:stretch/>
        </p:blipFill>
        <p:spPr>
          <a:xfrm>
            <a:off x="1276920" y="3351960"/>
            <a:ext cx="1911240" cy="1911240"/>
          </a:xfrm>
          <a:prstGeom prst="rect">
            <a:avLst/>
          </a:prstGeom>
          <a:ln>
            <a:noFill/>
          </a:ln>
        </p:spPr>
      </p:pic>
      <p:sp>
        <p:nvSpPr>
          <p:cNvPr id="709" name="CustomShape 18"/>
          <p:cNvSpPr/>
          <p:nvPr/>
        </p:nvSpPr>
        <p:spPr>
          <a:xfrm>
            <a:off x="1012320" y="3241080"/>
            <a:ext cx="244008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</a:rPr>
              <a:t>Module inserted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710" name="CustomShape 19"/>
          <p:cNvSpPr/>
          <p:nvPr/>
        </p:nvSpPr>
        <p:spPr>
          <a:xfrm>
            <a:off x="1546560" y="5117400"/>
            <a:ext cx="13712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Input</a:t>
            </a:r>
            <a:endParaRPr b="0" lang="fr-FR" sz="2400" spc="-1" strike="noStrike">
              <a:latin typeface="Arial"/>
            </a:endParaRPr>
          </a:p>
        </p:txBody>
      </p:sp>
    </p:spTree>
  </p:cSld>
  <p:timing>
    <p:tnLst>
      <p:par>
        <p:cTn id="300" dur="indefinite" restart="never" nodeType="tmRoot">
          <p:childTnLst>
            <p:seq>
              <p:cTn id="30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TextShape 1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838D22D5-252F-4B16-8E2A-92D39E8C8CFC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grpSp>
        <p:nvGrpSpPr>
          <p:cNvPr id="712" name="Group 2"/>
          <p:cNvGrpSpPr/>
          <p:nvPr/>
        </p:nvGrpSpPr>
        <p:grpSpPr>
          <a:xfrm>
            <a:off x="293040" y="1440360"/>
            <a:ext cx="11605320" cy="1918440"/>
            <a:chOff x="293040" y="1440360"/>
            <a:chExt cx="11605320" cy="1918440"/>
          </a:xfrm>
        </p:grpSpPr>
        <p:sp>
          <p:nvSpPr>
            <p:cNvPr id="713" name="CustomShape 3"/>
            <p:cNvSpPr/>
            <p:nvPr/>
          </p:nvSpPr>
          <p:spPr>
            <a:xfrm>
              <a:off x="1254240" y="1619280"/>
              <a:ext cx="1911240" cy="1186920"/>
            </a:xfrm>
            <a:prstGeom prst="rect">
              <a:avLst/>
            </a:prstGeom>
            <a:noFill/>
            <a:ln w="38160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2400" spc="-1" strike="noStrike">
                  <a:solidFill>
                    <a:srgbClr val="000000"/>
                  </a:solidFill>
                  <a:latin typeface="Calibri"/>
                </a:rPr>
                <a:t>Read FunBlocks file</a:t>
              </a:r>
              <a:endParaRPr b="0" lang="fr-FR" sz="2400" spc="-1" strike="noStrike">
                <a:latin typeface="Arial"/>
              </a:endParaRPr>
            </a:p>
          </p:txBody>
        </p:sp>
        <p:sp>
          <p:nvSpPr>
            <p:cNvPr id="714" name="CustomShape 4"/>
            <p:cNvSpPr/>
            <p:nvPr/>
          </p:nvSpPr>
          <p:spPr>
            <a:xfrm>
              <a:off x="293040" y="2040840"/>
              <a:ext cx="9608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15" name="CustomShape 5"/>
            <p:cNvSpPr/>
            <p:nvPr/>
          </p:nvSpPr>
          <p:spPr>
            <a:xfrm>
              <a:off x="380520" y="1645200"/>
              <a:ext cx="7866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fr-FR" sz="1800" spc="-1" strike="noStrike">
                  <a:solidFill>
                    <a:srgbClr val="000000"/>
                  </a:solidFill>
                  <a:latin typeface="Calibri"/>
                </a:rPr>
                <a:t>input</a:t>
              </a:r>
              <a:endParaRPr b="0" lang="fr-FR" sz="1800" spc="-1" strike="noStrike">
                <a:latin typeface="Arial"/>
              </a:endParaRPr>
            </a:p>
          </p:txBody>
        </p:sp>
        <p:sp>
          <p:nvSpPr>
            <p:cNvPr id="716" name="CustomShape 6"/>
            <p:cNvSpPr/>
            <p:nvPr/>
          </p:nvSpPr>
          <p:spPr>
            <a:xfrm flipV="1">
              <a:off x="3165840" y="2039760"/>
              <a:ext cx="5796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17" name="CustomShape 7"/>
            <p:cNvSpPr/>
            <p:nvPr/>
          </p:nvSpPr>
          <p:spPr>
            <a:xfrm>
              <a:off x="3745800" y="1440360"/>
              <a:ext cx="1911240" cy="1918440"/>
            </a:xfrm>
            <a:prstGeom prst="rect">
              <a:avLst/>
            </a:prstGeom>
            <a:noFill/>
            <a:ln w="38160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2400" spc="-1" strike="noStrike">
                  <a:solidFill>
                    <a:srgbClr val="000000"/>
                  </a:solidFill>
                  <a:latin typeface="Calibri"/>
                </a:rPr>
                <a:t>Verify syntax and semantic of the input</a:t>
              </a:r>
              <a:endParaRPr b="0" lang="fr-FR" sz="2400" spc="-1" strike="noStrike">
                <a:latin typeface="Arial"/>
              </a:endParaRPr>
            </a:p>
          </p:txBody>
        </p:sp>
        <p:sp>
          <p:nvSpPr>
            <p:cNvPr id="718" name="CustomShape 8"/>
            <p:cNvSpPr/>
            <p:nvPr/>
          </p:nvSpPr>
          <p:spPr>
            <a:xfrm>
              <a:off x="6237360" y="1440360"/>
              <a:ext cx="1911240" cy="1918440"/>
            </a:xfrm>
            <a:prstGeom prst="rect">
              <a:avLst/>
            </a:prstGeom>
            <a:noFill/>
            <a:ln w="38160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2400" spc="-1" strike="noStrike">
                  <a:solidFill>
                    <a:srgbClr val="000000"/>
                  </a:solidFill>
                  <a:latin typeface="Calibri"/>
                </a:rPr>
                <a:t>Start checker environment in a shell</a:t>
              </a:r>
              <a:endParaRPr b="0" lang="fr-FR" sz="2400" spc="-1" strike="noStrike">
                <a:latin typeface="Arial"/>
              </a:endParaRPr>
            </a:p>
          </p:txBody>
        </p:sp>
        <p:sp>
          <p:nvSpPr>
            <p:cNvPr id="719" name="CustomShape 9"/>
            <p:cNvSpPr/>
            <p:nvPr/>
          </p:nvSpPr>
          <p:spPr>
            <a:xfrm>
              <a:off x="8728560" y="1440360"/>
              <a:ext cx="2128680" cy="155268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38160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2400" spc="-1" strike="noStrike">
                  <a:solidFill>
                    <a:srgbClr val="ffffff"/>
                  </a:solidFill>
                  <a:latin typeface="Calibri"/>
                </a:rPr>
                <a:t>Get commands and verify properties</a:t>
              </a:r>
              <a:endParaRPr b="0" lang="fr-FR" sz="2400" spc="-1" strike="noStrike">
                <a:latin typeface="Arial"/>
              </a:endParaRPr>
            </a:p>
          </p:txBody>
        </p:sp>
        <p:sp>
          <p:nvSpPr>
            <p:cNvPr id="720" name="CustomShape 10"/>
            <p:cNvSpPr/>
            <p:nvPr/>
          </p:nvSpPr>
          <p:spPr>
            <a:xfrm flipV="1">
              <a:off x="5657400" y="2039760"/>
              <a:ext cx="5796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21" name="CustomShape 11"/>
            <p:cNvSpPr/>
            <p:nvPr/>
          </p:nvSpPr>
          <p:spPr>
            <a:xfrm>
              <a:off x="8148960" y="2040840"/>
              <a:ext cx="5796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22" name="CustomShape 12"/>
            <p:cNvSpPr/>
            <p:nvPr/>
          </p:nvSpPr>
          <p:spPr>
            <a:xfrm>
              <a:off x="10857600" y="2040840"/>
              <a:ext cx="9712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23" name="CustomShape 13"/>
            <p:cNvSpPr/>
            <p:nvPr/>
          </p:nvSpPr>
          <p:spPr>
            <a:xfrm>
              <a:off x="10927080" y="1648080"/>
              <a:ext cx="97128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fr-FR" sz="1800" spc="-1" strike="noStrike">
                  <a:solidFill>
                    <a:srgbClr val="000000"/>
                  </a:solidFill>
                  <a:latin typeface="Calibri"/>
                </a:rPr>
                <a:t>output</a:t>
              </a:r>
              <a:endParaRPr b="0" lang="fr-FR" sz="1800" spc="-1" strike="noStrike">
                <a:latin typeface="Arial"/>
              </a:endParaRPr>
            </a:p>
          </p:txBody>
        </p:sp>
      </p:grpSp>
      <p:pic>
        <p:nvPicPr>
          <p:cNvPr id="724" name="Graphique 38" descr=""/>
          <p:cNvPicPr/>
          <p:nvPr/>
        </p:nvPicPr>
        <p:blipFill>
          <a:blip r:embed="rId1"/>
          <a:stretch/>
        </p:blipFill>
        <p:spPr>
          <a:xfrm>
            <a:off x="3197160" y="3977280"/>
            <a:ext cx="1087560" cy="856800"/>
          </a:xfrm>
          <a:prstGeom prst="rect">
            <a:avLst/>
          </a:prstGeom>
          <a:ln>
            <a:noFill/>
          </a:ln>
        </p:spPr>
      </p:pic>
      <p:sp>
        <p:nvSpPr>
          <p:cNvPr id="725" name="CustomShape 14"/>
          <p:cNvSpPr/>
          <p:nvPr/>
        </p:nvSpPr>
        <p:spPr>
          <a:xfrm>
            <a:off x="4367520" y="3805560"/>
            <a:ext cx="3666240" cy="118764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ourant"/>
              </a:rPr>
              <a:t>termination()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ourant"/>
              </a:rPr>
              <a:t>confluence()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ourant"/>
              </a:rPr>
              <a:t>…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726" name="CustomShape 15"/>
          <p:cNvSpPr/>
          <p:nvPr/>
        </p:nvSpPr>
        <p:spPr>
          <a:xfrm>
            <a:off x="4217040" y="3008880"/>
            <a:ext cx="396756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</a:rPr>
              <a:t>MFE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</a:rPr>
              <a:t> </a:t>
            </a:r>
            <a:r>
              <a:rPr b="0" lang="fr-FR" sz="2400" spc="-1" strike="noStrike">
                <a:solidFill>
                  <a:srgbClr val="2e75b6"/>
                </a:solidFill>
                <a:latin typeface="Calibri"/>
              </a:rPr>
              <a:t>(Maude Formal Environment)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727" name="Graphique 42" descr=""/>
          <p:cNvPicPr/>
          <p:nvPr/>
        </p:nvPicPr>
        <p:blipFill>
          <a:blip r:embed="rId2"/>
          <a:stretch/>
        </p:blipFill>
        <p:spPr>
          <a:xfrm>
            <a:off x="8148960" y="3938040"/>
            <a:ext cx="1087560" cy="856800"/>
          </a:xfrm>
          <a:prstGeom prst="rect">
            <a:avLst/>
          </a:prstGeom>
          <a:ln>
            <a:noFill/>
          </a:ln>
        </p:spPr>
      </p:pic>
      <p:pic>
        <p:nvPicPr>
          <p:cNvPr id="728" name="Graphique 6" descr=""/>
          <p:cNvPicPr/>
          <p:nvPr/>
        </p:nvPicPr>
        <p:blipFill>
          <a:blip r:embed="rId3"/>
          <a:stretch/>
        </p:blipFill>
        <p:spPr>
          <a:xfrm>
            <a:off x="9108000" y="3351960"/>
            <a:ext cx="1911240" cy="1911240"/>
          </a:xfrm>
          <a:prstGeom prst="rect">
            <a:avLst/>
          </a:prstGeom>
          <a:ln>
            <a:noFill/>
          </a:ln>
        </p:spPr>
      </p:pic>
      <p:sp>
        <p:nvSpPr>
          <p:cNvPr id="729" name="CustomShape 16"/>
          <p:cNvSpPr/>
          <p:nvPr/>
        </p:nvSpPr>
        <p:spPr>
          <a:xfrm>
            <a:off x="8843760" y="3241080"/>
            <a:ext cx="2440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</a:rPr>
              <a:t>Print in shell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730" name="CustomShape 17"/>
          <p:cNvSpPr/>
          <p:nvPr/>
        </p:nvSpPr>
        <p:spPr>
          <a:xfrm>
            <a:off x="9378000" y="5117400"/>
            <a:ext cx="13712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Output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731" name="Graphique 41" descr=""/>
          <p:cNvPicPr/>
          <p:nvPr/>
        </p:nvPicPr>
        <p:blipFill>
          <a:blip r:embed="rId4"/>
          <a:stretch/>
        </p:blipFill>
        <p:spPr>
          <a:xfrm>
            <a:off x="1276920" y="3351960"/>
            <a:ext cx="1911240" cy="1911240"/>
          </a:xfrm>
          <a:prstGeom prst="rect">
            <a:avLst/>
          </a:prstGeom>
          <a:ln>
            <a:noFill/>
          </a:ln>
        </p:spPr>
      </p:pic>
      <p:sp>
        <p:nvSpPr>
          <p:cNvPr id="732" name="CustomShape 18"/>
          <p:cNvSpPr/>
          <p:nvPr/>
        </p:nvSpPr>
        <p:spPr>
          <a:xfrm>
            <a:off x="1012320" y="3241080"/>
            <a:ext cx="2440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</a:rPr>
              <a:t>Get command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733" name="CustomShape 19"/>
          <p:cNvSpPr/>
          <p:nvPr/>
        </p:nvSpPr>
        <p:spPr>
          <a:xfrm>
            <a:off x="1546560" y="5117400"/>
            <a:ext cx="13712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Input</a:t>
            </a:r>
            <a:endParaRPr b="0" lang="fr-FR" sz="2400" spc="-1" strike="noStrike">
              <a:latin typeface="Arial"/>
            </a:endParaRPr>
          </a:p>
        </p:txBody>
      </p:sp>
    </p:spTree>
  </p:cSld>
  <p:timing>
    <p:tnLst>
      <p:par>
        <p:cTn id="302" dur="indefinite" restart="never" nodeType="tmRoot">
          <p:childTnLst>
            <p:seq>
              <p:cTn id="30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FunBlocks checker system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5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EC90F528-6607-4F24-A777-84E172885AEC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736" name="CustomShape 3"/>
          <p:cNvSpPr/>
          <p:nvPr/>
        </p:nvSpPr>
        <p:spPr>
          <a:xfrm>
            <a:off x="2990160" y="2053440"/>
            <a:ext cx="1936080" cy="82188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funblocks-syntax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737" name="CustomShape 4"/>
          <p:cNvSpPr/>
          <p:nvPr/>
        </p:nvSpPr>
        <p:spPr>
          <a:xfrm>
            <a:off x="7265520" y="2053440"/>
            <a:ext cx="1936080" cy="82188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funblocks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(semantic)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738" name="CustomShape 5"/>
          <p:cNvSpPr/>
          <p:nvPr/>
        </p:nvSpPr>
        <p:spPr>
          <a:xfrm>
            <a:off x="4926600" y="3967200"/>
            <a:ext cx="2338920" cy="118692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funblocks-metainterpreter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739" name="CustomShape 6"/>
          <p:cNvSpPr/>
          <p:nvPr/>
        </p:nvSpPr>
        <p:spPr>
          <a:xfrm>
            <a:off x="3958200" y="2884320"/>
            <a:ext cx="1582200" cy="1082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0" name="CustomShape 7"/>
          <p:cNvSpPr/>
          <p:nvPr/>
        </p:nvSpPr>
        <p:spPr>
          <a:xfrm flipH="1">
            <a:off x="6650280" y="2884320"/>
            <a:ext cx="1582200" cy="1082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304" dur="indefinite" restart="never" nodeType="tmRoot">
          <p:childTnLst>
            <p:seq>
              <p:cTn id="30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Rewrite systems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3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2AC64239-C060-4949-BAFB-83ACD82348C2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1440720" y="2823120"/>
            <a:ext cx="4126320" cy="25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Zero = {0}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Nat = Zero  succ(Nat)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Empty = 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Stack = Empty  push(Nat, Stack)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95" name="CustomShape 4"/>
          <p:cNvSpPr/>
          <p:nvPr/>
        </p:nvSpPr>
        <p:spPr>
          <a:xfrm>
            <a:off x="1440720" y="2823120"/>
            <a:ext cx="4126320" cy="2246400"/>
          </a:xfrm>
          <a:prstGeom prst="rect">
            <a:avLst/>
          </a:prstGeom>
          <a:blipFill rotWithShape="0">
            <a:blip r:embed="rId1"/>
            <a:stretch>
              <a:fillRect l="-1469" t="-1354" r="0" b="-3789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Calibri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96" name="CustomShape 5"/>
          <p:cNvSpPr/>
          <p:nvPr/>
        </p:nvSpPr>
        <p:spPr>
          <a:xfrm>
            <a:off x="6095880" y="2823120"/>
            <a:ext cx="6095520" cy="16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top : Stack  Nat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pop : Stack  Stack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alternate : Stack  Stack  Stack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97" name="CustomShape 6"/>
          <p:cNvSpPr/>
          <p:nvPr/>
        </p:nvSpPr>
        <p:spPr>
          <a:xfrm>
            <a:off x="6095880" y="2823120"/>
            <a:ext cx="6095520" cy="1630800"/>
          </a:xfrm>
          <a:prstGeom prst="rect">
            <a:avLst/>
          </a:prstGeom>
          <a:blipFill rotWithShape="0">
            <a:blip r:embed="rId2"/>
            <a:stretch>
              <a:fillRect l="-999" t="-1865" r="0" b="-5577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Calibri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98" name="CustomShape 7"/>
          <p:cNvSpPr/>
          <p:nvPr/>
        </p:nvSpPr>
        <p:spPr>
          <a:xfrm>
            <a:off x="1440720" y="1905120"/>
            <a:ext cx="33166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2e75b6"/>
                </a:solidFill>
                <a:latin typeface="Calibri"/>
              </a:rPr>
              <a:t>Stack operators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199" name="Line 8"/>
          <p:cNvSpPr/>
          <p:nvPr/>
        </p:nvSpPr>
        <p:spPr>
          <a:xfrm>
            <a:off x="5724360" y="2823120"/>
            <a:ext cx="360" cy="2246760"/>
          </a:xfrm>
          <a:prstGeom prst="line">
            <a:avLst/>
          </a:prstGeom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TextShape 1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6940ED56-3688-4B23-9FE2-6B4F82B9F189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742" name="CustomShape 2"/>
          <p:cNvSpPr/>
          <p:nvPr/>
        </p:nvSpPr>
        <p:spPr>
          <a:xfrm>
            <a:off x="4841280" y="978480"/>
            <a:ext cx="2338920" cy="118692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funblocks-metainterpreter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743" name="Image 7" descr=""/>
          <p:cNvPicPr/>
          <p:nvPr/>
        </p:nvPicPr>
        <p:blipFill>
          <a:blip r:embed="rId1"/>
          <a:stretch/>
        </p:blipFill>
        <p:spPr>
          <a:xfrm>
            <a:off x="1857240" y="2125440"/>
            <a:ext cx="8476920" cy="3457080"/>
          </a:xfrm>
          <a:prstGeom prst="rect">
            <a:avLst/>
          </a:prstGeom>
          <a:ln>
            <a:noFill/>
          </a:ln>
        </p:spPr>
      </p:pic>
      <p:sp>
        <p:nvSpPr>
          <p:cNvPr id="744" name="CustomShape 3"/>
          <p:cNvSpPr/>
          <p:nvPr/>
        </p:nvSpPr>
        <p:spPr>
          <a:xfrm>
            <a:off x="2881440" y="2146680"/>
            <a:ext cx="5294520" cy="29844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5" name="CustomShape 4"/>
          <p:cNvSpPr/>
          <p:nvPr/>
        </p:nvSpPr>
        <p:spPr>
          <a:xfrm>
            <a:off x="5358960" y="3165840"/>
            <a:ext cx="1821240" cy="29484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6" name="CustomShape 5"/>
          <p:cNvSpPr/>
          <p:nvPr/>
        </p:nvSpPr>
        <p:spPr>
          <a:xfrm>
            <a:off x="5358960" y="4200120"/>
            <a:ext cx="1821240" cy="29484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7" name="CustomShape 6"/>
          <p:cNvSpPr/>
          <p:nvPr/>
        </p:nvSpPr>
        <p:spPr>
          <a:xfrm>
            <a:off x="5358960" y="4886280"/>
            <a:ext cx="1821240" cy="29484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306" dur="indefinite" restart="never" nodeType="tmRoot">
          <p:childTnLst>
            <p:seq>
              <p:cTn id="307" dur="indefinite" nodeType="mainSeq">
                <p:childTnLst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TextShape 1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132CA22B-B7FC-48B2-B306-167DB4E2974A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749" name="CustomShape 2"/>
          <p:cNvSpPr/>
          <p:nvPr/>
        </p:nvSpPr>
        <p:spPr>
          <a:xfrm>
            <a:off x="4841280" y="978480"/>
            <a:ext cx="2338920" cy="118692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funblocks-metainterpreter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750" name="Image 7" descr=""/>
          <p:cNvPicPr/>
          <p:nvPr/>
        </p:nvPicPr>
        <p:blipFill>
          <a:blip r:embed="rId1"/>
          <a:stretch/>
        </p:blipFill>
        <p:spPr>
          <a:xfrm>
            <a:off x="1857240" y="2125440"/>
            <a:ext cx="8476920" cy="3457080"/>
          </a:xfrm>
          <a:prstGeom prst="rect">
            <a:avLst/>
          </a:prstGeom>
          <a:ln>
            <a:noFill/>
          </a:ln>
        </p:spPr>
      </p:pic>
      <p:sp>
        <p:nvSpPr>
          <p:cNvPr id="751" name="CustomShape 3"/>
          <p:cNvSpPr/>
          <p:nvPr/>
        </p:nvSpPr>
        <p:spPr>
          <a:xfrm>
            <a:off x="3040920" y="3523680"/>
            <a:ext cx="7187400" cy="30384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2" name="CustomShape 4"/>
          <p:cNvSpPr/>
          <p:nvPr/>
        </p:nvSpPr>
        <p:spPr>
          <a:xfrm>
            <a:off x="3062160" y="4535640"/>
            <a:ext cx="2827800" cy="30384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324" dur="indefinite" restart="never" nodeType="tmRoot">
          <p:childTnLst>
            <p:seq>
              <p:cTn id="325" dur="indefinite" nodeType="mainSeq">
                <p:childTnLst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Mini-Maude: insert module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4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F08E240A-5787-4064-A328-515CCE13C6DD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pic>
        <p:nvPicPr>
          <p:cNvPr id="755" name="Image 4" descr=""/>
          <p:cNvPicPr/>
          <p:nvPr/>
        </p:nvPicPr>
        <p:blipFill>
          <a:blip r:embed="rId1"/>
          <a:stretch/>
        </p:blipFill>
        <p:spPr>
          <a:xfrm>
            <a:off x="2581200" y="1641600"/>
            <a:ext cx="7029000" cy="4714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4" dur="indefinite" restart="never" nodeType="tmRoot">
          <p:childTnLst>
            <p:seq>
              <p:cTn id="33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Mini-Maude: use « reduce » command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7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ABCF3C32-EA6A-4ADF-AF56-A034F9779258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pic>
        <p:nvPicPr>
          <p:cNvPr id="758" name="Image 5" descr=""/>
          <p:cNvPicPr/>
          <p:nvPr/>
        </p:nvPicPr>
        <p:blipFill>
          <a:blip r:embed="rId1"/>
          <a:stretch/>
        </p:blipFill>
        <p:spPr>
          <a:xfrm>
            <a:off x="2585880" y="1622520"/>
            <a:ext cx="7019640" cy="473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6" dur="indefinite" restart="never" nodeType="tmRoot">
          <p:childTnLst>
            <p:seq>
              <p:cTn id="33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Mini-Maude: wrong command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4B0FAB82-9605-4FFF-9FD6-3F129CC1D0A1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pic>
        <p:nvPicPr>
          <p:cNvPr id="761" name="Image 10" descr=""/>
          <p:cNvPicPr/>
          <p:nvPr/>
        </p:nvPicPr>
        <p:blipFill>
          <a:blip r:embed="rId1"/>
          <a:stretch/>
        </p:blipFill>
        <p:spPr>
          <a:xfrm>
            <a:off x="2590920" y="1631880"/>
            <a:ext cx="7009920" cy="4723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8" dur="indefinite" restart="never" nodeType="tmRoot">
          <p:childTnLst>
            <p:seq>
              <p:cTn id="33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Mini-Maude: quit environment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3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DA93A859-EA95-455D-9CF7-28845EFDBC2D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pic>
        <p:nvPicPr>
          <p:cNvPr id="764" name="Image 8" descr=""/>
          <p:cNvPicPr/>
          <p:nvPr/>
        </p:nvPicPr>
        <p:blipFill>
          <a:blip r:embed="rId1"/>
          <a:stretch/>
        </p:blipFill>
        <p:spPr>
          <a:xfrm>
            <a:off x="2590920" y="1641600"/>
            <a:ext cx="7009920" cy="4714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40" dur="indefinite" restart="never" nodeType="tmRoot">
          <p:childTnLst>
            <p:seq>
              <p:cTn id="34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Funblocks checker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6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292825DD-35F1-458E-AE35-489DE13EED41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pic>
        <p:nvPicPr>
          <p:cNvPr id="767" name="Graphique 4" descr=""/>
          <p:cNvPicPr/>
          <p:nvPr/>
        </p:nvPicPr>
        <p:blipFill>
          <a:blip r:embed="rId1"/>
          <a:stretch/>
        </p:blipFill>
        <p:spPr>
          <a:xfrm>
            <a:off x="3283200" y="3000240"/>
            <a:ext cx="1087560" cy="856800"/>
          </a:xfrm>
          <a:prstGeom prst="rect">
            <a:avLst/>
          </a:prstGeom>
          <a:ln>
            <a:noFill/>
          </a:ln>
        </p:spPr>
      </p:pic>
      <p:sp>
        <p:nvSpPr>
          <p:cNvPr id="768" name="CustomShape 3"/>
          <p:cNvSpPr/>
          <p:nvPr/>
        </p:nvSpPr>
        <p:spPr>
          <a:xfrm>
            <a:off x="4599360" y="2828880"/>
            <a:ext cx="2580120" cy="118764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</a:rPr>
              <a:t>FUN-TO-MAUDE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</p:txBody>
      </p:sp>
      <p:pic>
        <p:nvPicPr>
          <p:cNvPr id="769" name="Graphique 7" descr=""/>
          <p:cNvPicPr/>
          <p:nvPr/>
        </p:nvPicPr>
        <p:blipFill>
          <a:blip r:embed="rId2"/>
          <a:stretch/>
        </p:blipFill>
        <p:spPr>
          <a:xfrm>
            <a:off x="7407720" y="3000240"/>
            <a:ext cx="1087560" cy="856800"/>
          </a:xfrm>
          <a:prstGeom prst="rect">
            <a:avLst/>
          </a:prstGeom>
          <a:ln>
            <a:noFill/>
          </a:ln>
        </p:spPr>
      </p:pic>
      <p:grpSp>
        <p:nvGrpSpPr>
          <p:cNvPr id="770" name="Group 4"/>
          <p:cNvGrpSpPr/>
          <p:nvPr/>
        </p:nvGrpSpPr>
        <p:grpSpPr>
          <a:xfrm>
            <a:off x="1352520" y="2379600"/>
            <a:ext cx="1911240" cy="1911240"/>
            <a:chOff x="1352520" y="2379600"/>
            <a:chExt cx="1911240" cy="1911240"/>
          </a:xfrm>
        </p:grpSpPr>
        <p:pic>
          <p:nvPicPr>
            <p:cNvPr id="771" name="Graphique 10" descr=""/>
            <p:cNvPicPr/>
            <p:nvPr/>
          </p:nvPicPr>
          <p:blipFill>
            <a:blip r:embed="rId3"/>
            <a:stretch/>
          </p:blipFill>
          <p:spPr>
            <a:xfrm>
              <a:off x="1352520" y="2379600"/>
              <a:ext cx="1911240" cy="1911240"/>
            </a:xfrm>
            <a:prstGeom prst="rect">
              <a:avLst/>
            </a:prstGeom>
            <a:ln>
              <a:noFill/>
            </a:ln>
          </p:spPr>
        </p:pic>
        <p:sp>
          <p:nvSpPr>
            <p:cNvPr id="772" name="CustomShape 5"/>
            <p:cNvSpPr/>
            <p:nvPr/>
          </p:nvSpPr>
          <p:spPr>
            <a:xfrm>
              <a:off x="1946160" y="3288600"/>
              <a:ext cx="732600" cy="572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73" name="CustomShape 6"/>
            <p:cNvSpPr/>
            <p:nvPr/>
          </p:nvSpPr>
          <p:spPr>
            <a:xfrm>
              <a:off x="1939320" y="3440880"/>
              <a:ext cx="732600" cy="572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74" name="CustomShape 7"/>
            <p:cNvSpPr/>
            <p:nvPr/>
          </p:nvSpPr>
          <p:spPr>
            <a:xfrm>
              <a:off x="1935720" y="3603960"/>
              <a:ext cx="732600" cy="572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75" name="CustomShape 8"/>
            <p:cNvSpPr/>
            <p:nvPr/>
          </p:nvSpPr>
          <p:spPr>
            <a:xfrm>
              <a:off x="1949760" y="3767040"/>
              <a:ext cx="732600" cy="572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76" name="CustomShape 9"/>
            <p:cNvSpPr/>
            <p:nvPr/>
          </p:nvSpPr>
          <p:spPr>
            <a:xfrm>
              <a:off x="1935720" y="3125520"/>
              <a:ext cx="233640" cy="680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77" name="CustomShape 10"/>
          <p:cNvSpPr/>
          <p:nvPr/>
        </p:nvSpPr>
        <p:spPr>
          <a:xfrm>
            <a:off x="1626840" y="4147560"/>
            <a:ext cx="13712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Input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778" name="CustomShape 11"/>
          <p:cNvSpPr/>
          <p:nvPr/>
        </p:nvSpPr>
        <p:spPr>
          <a:xfrm>
            <a:off x="1245600" y="2062440"/>
            <a:ext cx="213408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</a:rPr>
              <a:t>FunBlocks code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779" name="CustomShape 12"/>
          <p:cNvSpPr/>
          <p:nvPr/>
        </p:nvSpPr>
        <p:spPr>
          <a:xfrm>
            <a:off x="3889440" y="4259160"/>
            <a:ext cx="462636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</a:rPr>
              <a:t>load funblocks-syntax.maude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</a:rPr>
              <a:t>load funblocks-semantic.maude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780" name="CustomShape 13"/>
          <p:cNvSpPr/>
          <p:nvPr/>
        </p:nvSpPr>
        <p:spPr>
          <a:xfrm>
            <a:off x="8631000" y="2157840"/>
            <a:ext cx="244008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</a:rPr>
              <a:t>Module inserted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781" name="CustomShape 14"/>
          <p:cNvSpPr/>
          <p:nvPr/>
        </p:nvSpPr>
        <p:spPr>
          <a:xfrm>
            <a:off x="9165600" y="4257720"/>
            <a:ext cx="13712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Output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782" name="Graphique 23" descr=""/>
          <p:cNvPicPr/>
          <p:nvPr/>
        </p:nvPicPr>
        <p:blipFill>
          <a:blip r:embed="rId4"/>
          <a:stretch/>
        </p:blipFill>
        <p:spPr>
          <a:xfrm>
            <a:off x="8928000" y="2477520"/>
            <a:ext cx="1911240" cy="1911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42" dur="indefinite" restart="never" nodeType="tmRoot">
          <p:childTnLst>
            <p:seq>
              <p:cTn id="34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Funblocks checker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4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6565C01C-12C1-4855-BB1C-817F23D8E776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pic>
        <p:nvPicPr>
          <p:cNvPr id="785" name="Graphique 7" descr=""/>
          <p:cNvPicPr/>
          <p:nvPr/>
        </p:nvPicPr>
        <p:blipFill>
          <a:blip r:embed="rId1"/>
          <a:stretch/>
        </p:blipFill>
        <p:spPr>
          <a:xfrm>
            <a:off x="5390280" y="3000240"/>
            <a:ext cx="1087560" cy="856800"/>
          </a:xfrm>
          <a:prstGeom prst="rect">
            <a:avLst/>
          </a:prstGeom>
          <a:ln>
            <a:noFill/>
          </a:ln>
        </p:spPr>
      </p:pic>
      <p:sp>
        <p:nvSpPr>
          <p:cNvPr id="786" name="CustomShape 3"/>
          <p:cNvSpPr/>
          <p:nvPr/>
        </p:nvSpPr>
        <p:spPr>
          <a:xfrm>
            <a:off x="1626840" y="4147560"/>
            <a:ext cx="13712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Input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787" name="CustomShape 4"/>
          <p:cNvSpPr/>
          <p:nvPr/>
        </p:nvSpPr>
        <p:spPr>
          <a:xfrm>
            <a:off x="9165600" y="4257720"/>
            <a:ext cx="13712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Output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788" name="CustomShape 5"/>
          <p:cNvSpPr/>
          <p:nvPr/>
        </p:nvSpPr>
        <p:spPr>
          <a:xfrm>
            <a:off x="4666680" y="2744280"/>
            <a:ext cx="25347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</a:rPr>
              <a:t>FUN-TO-MAUDE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789" name="Image 8" descr=""/>
          <p:cNvPicPr/>
          <p:nvPr/>
        </p:nvPicPr>
        <p:blipFill>
          <a:blip r:embed="rId2"/>
          <a:stretch/>
        </p:blipFill>
        <p:spPr>
          <a:xfrm>
            <a:off x="1089000" y="3262320"/>
            <a:ext cx="2447640" cy="333000"/>
          </a:xfrm>
          <a:prstGeom prst="rect">
            <a:avLst/>
          </a:prstGeom>
          <a:ln>
            <a:noFill/>
          </a:ln>
        </p:spPr>
      </p:pic>
      <p:pic>
        <p:nvPicPr>
          <p:cNvPr id="790" name="Image 22" descr=""/>
          <p:cNvPicPr/>
          <p:nvPr/>
        </p:nvPicPr>
        <p:blipFill>
          <a:blip r:embed="rId3"/>
          <a:stretch/>
        </p:blipFill>
        <p:spPr>
          <a:xfrm>
            <a:off x="8501040" y="2190600"/>
            <a:ext cx="2962080" cy="206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44" dur="indefinite" restart="never" nodeType="tmRoot">
          <p:childTnLst>
            <p:seq>
              <p:cTn id="34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What’s next ?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2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FA835078-BC8C-4AE4-AC2B-EA312C772CFF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pic>
        <p:nvPicPr>
          <p:cNvPr id="793" name="Image 22" descr=""/>
          <p:cNvPicPr/>
          <p:nvPr/>
        </p:nvPicPr>
        <p:blipFill>
          <a:blip r:embed="rId1"/>
          <a:stretch/>
        </p:blipFill>
        <p:spPr>
          <a:xfrm>
            <a:off x="2291760" y="1924560"/>
            <a:ext cx="4311360" cy="3008160"/>
          </a:xfrm>
          <a:prstGeom prst="rect">
            <a:avLst/>
          </a:prstGeom>
          <a:ln>
            <a:noFill/>
          </a:ln>
        </p:spPr>
      </p:pic>
      <p:pic>
        <p:nvPicPr>
          <p:cNvPr id="794" name="Graphique 9" descr=""/>
          <p:cNvPicPr/>
          <p:nvPr/>
        </p:nvPicPr>
        <p:blipFill>
          <a:blip r:embed="rId2"/>
          <a:stretch/>
        </p:blipFill>
        <p:spPr>
          <a:xfrm>
            <a:off x="6304680" y="2737800"/>
            <a:ext cx="1087560" cy="856800"/>
          </a:xfrm>
          <a:prstGeom prst="rect">
            <a:avLst/>
          </a:prstGeom>
          <a:ln>
            <a:noFill/>
          </a:ln>
        </p:spPr>
      </p:pic>
      <p:sp>
        <p:nvSpPr>
          <p:cNvPr id="795" name="CustomShape 3"/>
          <p:cNvSpPr/>
          <p:nvPr/>
        </p:nvSpPr>
        <p:spPr>
          <a:xfrm>
            <a:off x="7085520" y="2935440"/>
            <a:ext cx="25347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Typing ?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796" name="Graphique 11" descr=""/>
          <p:cNvPicPr/>
          <p:nvPr/>
        </p:nvPicPr>
        <p:blipFill>
          <a:blip r:embed="rId3"/>
          <a:stretch/>
        </p:blipFill>
        <p:spPr>
          <a:xfrm>
            <a:off x="6304680" y="3748320"/>
            <a:ext cx="1087560" cy="856800"/>
          </a:xfrm>
          <a:prstGeom prst="rect">
            <a:avLst/>
          </a:prstGeom>
          <a:ln>
            <a:noFill/>
          </a:ln>
        </p:spPr>
      </p:pic>
      <p:sp>
        <p:nvSpPr>
          <p:cNvPr id="797" name="CustomShape 4"/>
          <p:cNvSpPr/>
          <p:nvPr/>
        </p:nvSpPr>
        <p:spPr>
          <a:xfrm>
            <a:off x="7085520" y="3946320"/>
            <a:ext cx="25347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Type checking</a:t>
            </a:r>
            <a:endParaRPr b="0" lang="fr-FR" sz="2400" spc="-1" strike="noStrike">
              <a:latin typeface="Arial"/>
            </a:endParaRPr>
          </a:p>
        </p:txBody>
      </p:sp>
    </p:spTree>
  </p:cSld>
  <p:timing>
    <p:tnLst>
      <p:par>
        <p:cTn id="346" dur="indefinite" restart="never" nodeType="tmRoot">
          <p:childTnLst>
            <p:seq>
              <p:cTn id="34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FunBlocks checker system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9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975B9130-0749-4AC6-BAF1-AF718C143DCF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800" name="CustomShape 3"/>
          <p:cNvSpPr/>
          <p:nvPr/>
        </p:nvSpPr>
        <p:spPr>
          <a:xfrm>
            <a:off x="739800" y="4853160"/>
            <a:ext cx="1936080" cy="82188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funblocks-syntax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801" name="CustomShape 4"/>
          <p:cNvSpPr/>
          <p:nvPr/>
        </p:nvSpPr>
        <p:spPr>
          <a:xfrm>
            <a:off x="2990160" y="4853160"/>
            <a:ext cx="1936080" cy="82188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funblocks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(semantic)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802" name="CustomShape 5"/>
          <p:cNvSpPr/>
          <p:nvPr/>
        </p:nvSpPr>
        <p:spPr>
          <a:xfrm>
            <a:off x="5726880" y="3013560"/>
            <a:ext cx="2338920" cy="118692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funblocks-metainterpreter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803" name="CustomShape 6"/>
          <p:cNvSpPr/>
          <p:nvPr/>
        </p:nvSpPr>
        <p:spPr>
          <a:xfrm flipV="1">
            <a:off x="1708200" y="3475080"/>
            <a:ext cx="1164600" cy="137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4" name="CustomShape 7"/>
          <p:cNvSpPr/>
          <p:nvPr/>
        </p:nvSpPr>
        <p:spPr>
          <a:xfrm flipH="1" flipV="1">
            <a:off x="2872440" y="3475080"/>
            <a:ext cx="1084680" cy="137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5" name="CustomShape 8"/>
          <p:cNvSpPr/>
          <p:nvPr/>
        </p:nvSpPr>
        <p:spPr>
          <a:xfrm>
            <a:off x="1703520" y="3013560"/>
            <a:ext cx="2338920" cy="45612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fun-to-maude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806" name="CustomShape 9"/>
          <p:cNvSpPr/>
          <p:nvPr/>
        </p:nvSpPr>
        <p:spPr>
          <a:xfrm>
            <a:off x="5928120" y="4853160"/>
            <a:ext cx="1936080" cy="45612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funrules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807" name="CustomShape 10"/>
          <p:cNvSpPr/>
          <p:nvPr/>
        </p:nvSpPr>
        <p:spPr>
          <a:xfrm flipH="1" flipV="1">
            <a:off x="6895800" y="3844440"/>
            <a:ext cx="360" cy="100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8" name="CustomShape 11"/>
          <p:cNvSpPr/>
          <p:nvPr/>
        </p:nvSpPr>
        <p:spPr>
          <a:xfrm>
            <a:off x="9090720" y="3059640"/>
            <a:ext cx="2338920" cy="45612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MFE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809" name="CustomShape 12"/>
          <p:cNvSpPr/>
          <p:nvPr/>
        </p:nvSpPr>
        <p:spPr>
          <a:xfrm>
            <a:off x="8065800" y="3429000"/>
            <a:ext cx="1024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0" name="CustomShape 13"/>
          <p:cNvSpPr/>
          <p:nvPr/>
        </p:nvSpPr>
        <p:spPr>
          <a:xfrm flipH="1">
            <a:off x="8065800" y="3127320"/>
            <a:ext cx="1024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1" name="CustomShape 14"/>
          <p:cNvSpPr/>
          <p:nvPr/>
        </p:nvSpPr>
        <p:spPr>
          <a:xfrm flipV="1">
            <a:off x="2873160" y="2323800"/>
            <a:ext cx="360" cy="68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2" name="CustomShape 15"/>
          <p:cNvSpPr/>
          <p:nvPr/>
        </p:nvSpPr>
        <p:spPr>
          <a:xfrm>
            <a:off x="1964160" y="1924560"/>
            <a:ext cx="18176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User input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813" name="CustomShape 16"/>
          <p:cNvSpPr/>
          <p:nvPr/>
        </p:nvSpPr>
        <p:spPr>
          <a:xfrm flipH="1" flipV="1">
            <a:off x="4042800" y="3243600"/>
            <a:ext cx="1884960" cy="1839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custDash>
              <a:ds d="400000" sp="300000"/>
            </a:custDash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4" name="CustomShape 17"/>
          <p:cNvSpPr/>
          <p:nvPr/>
        </p:nvSpPr>
        <p:spPr>
          <a:xfrm flipV="1">
            <a:off x="6177960" y="2309760"/>
            <a:ext cx="360" cy="68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5" name="CustomShape 18"/>
          <p:cNvSpPr/>
          <p:nvPr/>
        </p:nvSpPr>
        <p:spPr>
          <a:xfrm>
            <a:off x="5268960" y="1910160"/>
            <a:ext cx="18176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User input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816" name="CustomShape 19"/>
          <p:cNvSpPr/>
          <p:nvPr/>
        </p:nvSpPr>
        <p:spPr>
          <a:xfrm flipV="1">
            <a:off x="7664400" y="2315160"/>
            <a:ext cx="360" cy="68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7" name="CustomShape 20"/>
          <p:cNvSpPr/>
          <p:nvPr/>
        </p:nvSpPr>
        <p:spPr>
          <a:xfrm>
            <a:off x="6755400" y="1915920"/>
            <a:ext cx="18176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User output</a:t>
            </a:r>
            <a:endParaRPr b="0" lang="fr-FR" sz="2000" spc="-1" strike="noStrike">
              <a:latin typeface="Arial"/>
            </a:endParaRPr>
          </a:p>
        </p:txBody>
      </p:sp>
    </p:spTree>
  </p:cSld>
  <p:timing>
    <p:tnLst>
      <p:par>
        <p:cTn id="348" dur="indefinite" restart="never" nodeType="tmRoot">
          <p:childTnLst>
            <p:seq>
              <p:cTn id="34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Rewrite systems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AF220B6E-2972-47D7-9DC5-D8F55F408A79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202" name="CustomShape 3"/>
          <p:cNvSpPr/>
          <p:nvPr/>
        </p:nvSpPr>
        <p:spPr>
          <a:xfrm>
            <a:off x="6772320" y="2651760"/>
            <a:ext cx="5419440" cy="25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2e75b6"/>
                </a:solidFill>
                <a:latin typeface="Calibri"/>
              </a:rPr>
              <a:t>top(push(x, y))  x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2e75b6"/>
                </a:solidFill>
                <a:latin typeface="Calibri"/>
              </a:rPr>
              <a:t>pop(push(x, y))  y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2e75b6"/>
                </a:solidFill>
                <a:latin typeface="Calibri"/>
              </a:rPr>
              <a:t>alternate( , z)  z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2e75b6"/>
                </a:solidFill>
                <a:latin typeface="Calibri"/>
              </a:rPr>
              <a:t>alternate(push(x, y), z)  push(x, alternate(z, y))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203" name="CustomShape 4"/>
          <p:cNvSpPr/>
          <p:nvPr/>
        </p:nvSpPr>
        <p:spPr>
          <a:xfrm>
            <a:off x="6772320" y="2651760"/>
            <a:ext cx="5419440" cy="2246400"/>
          </a:xfrm>
          <a:prstGeom prst="rect">
            <a:avLst/>
          </a:prstGeom>
          <a:blipFill rotWithShape="0">
            <a:blip r:embed="rId1"/>
            <a:stretch>
              <a:fillRect l="-1233" t="-1624" r="0" b="-378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Calibri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04" name="CustomShape 5"/>
          <p:cNvSpPr/>
          <p:nvPr/>
        </p:nvSpPr>
        <p:spPr>
          <a:xfrm>
            <a:off x="371520" y="2651760"/>
            <a:ext cx="5419440" cy="25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top(push(x, y)) = x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pop(push(x, y)) = y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alternate(, z) = z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alternate(push(x, y), z) = push(x, alternate(z, y))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205" name="CustomShape 6"/>
          <p:cNvSpPr/>
          <p:nvPr/>
        </p:nvSpPr>
        <p:spPr>
          <a:xfrm>
            <a:off x="371520" y="2651760"/>
            <a:ext cx="5419440" cy="2246400"/>
          </a:xfrm>
          <a:prstGeom prst="rect">
            <a:avLst/>
          </a:prstGeom>
          <a:blipFill rotWithShape="0">
            <a:blip r:embed="rId2"/>
            <a:stretch>
              <a:fillRect l="-1233" t="-1624" r="0" b="-378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Calibri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206" name="Graphique 4" descr=""/>
          <p:cNvPicPr/>
          <p:nvPr/>
        </p:nvPicPr>
        <p:blipFill>
          <a:blip r:embed="rId3"/>
          <a:stretch/>
        </p:blipFill>
        <p:spPr>
          <a:xfrm>
            <a:off x="5247000" y="3257640"/>
            <a:ext cx="1087560" cy="856800"/>
          </a:xfrm>
          <a:prstGeom prst="rect">
            <a:avLst/>
          </a:prstGeom>
          <a:ln>
            <a:noFill/>
          </a:ln>
        </p:spPr>
      </p:pic>
      <p:sp>
        <p:nvSpPr>
          <p:cNvPr id="207" name="CustomShape 7"/>
          <p:cNvSpPr/>
          <p:nvPr/>
        </p:nvSpPr>
        <p:spPr>
          <a:xfrm>
            <a:off x="657360" y="1909440"/>
            <a:ext cx="411444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2e75b6"/>
                </a:solidFill>
                <a:latin typeface="Calibri"/>
              </a:rPr>
              <a:t>Canonical rewrite system</a:t>
            </a:r>
            <a:endParaRPr b="0" lang="fr-FR" sz="28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FUNBLOCK-SYNTAX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9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17BC5EFE-827A-4AED-BE03-D6CDDDBB7E84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pic>
        <p:nvPicPr>
          <p:cNvPr id="820" name="Image 7" descr=""/>
          <p:cNvPicPr/>
          <p:nvPr/>
        </p:nvPicPr>
        <p:blipFill>
          <a:blip r:embed="rId1"/>
          <a:stretch/>
        </p:blipFill>
        <p:spPr>
          <a:xfrm>
            <a:off x="3049200" y="2072520"/>
            <a:ext cx="6093360" cy="2712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0" dur="indefinite" restart="never" nodeType="tmRoot">
          <p:childTnLst>
            <p:seq>
              <p:cTn id="35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FUNBLOCKS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2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36FA757A-05A2-4B37-B65A-E5489321C705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823" name="CustomShape 3"/>
          <p:cNvSpPr/>
          <p:nvPr/>
        </p:nvSpPr>
        <p:spPr>
          <a:xfrm>
            <a:off x="4704480" y="3013560"/>
            <a:ext cx="2783160" cy="82188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funblocks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(semantic)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824" name="CustomShape 4"/>
          <p:cNvSpPr/>
          <p:nvPr/>
        </p:nvSpPr>
        <p:spPr>
          <a:xfrm>
            <a:off x="3308400" y="1699920"/>
            <a:ext cx="55746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</a:rPr>
              <a:t>‘</a:t>
            </a:r>
            <a:r>
              <a:rPr b="0" lang="fr-FR" sz="2000" spc="-1" strike="noStrike">
                <a:solidFill>
                  <a:srgbClr val="000000"/>
                </a:solidFill>
                <a:latin typeface="Courant"/>
              </a:rPr>
              <a:t>case </a:t>
            </a:r>
            <a:r>
              <a:rPr b="0" lang="fr-FR" sz="2000" spc="-1" strike="noStrike">
                <a:solidFill>
                  <a:srgbClr val="ff0000"/>
                </a:solidFill>
                <a:latin typeface="Courant"/>
              </a:rPr>
              <a:t>‘$ ‘x </a:t>
            </a:r>
            <a:r>
              <a:rPr b="0" lang="fr-FR" sz="2000" spc="-1" strike="noStrike">
                <a:solidFill>
                  <a:srgbClr val="000000"/>
                </a:solidFill>
                <a:latin typeface="Courant"/>
              </a:rPr>
              <a:t>‘=&gt; </a:t>
            </a:r>
            <a:r>
              <a:rPr b="0" lang="fr-FR" sz="2000" spc="-1" strike="noStrike">
                <a:solidFill>
                  <a:srgbClr val="00b050"/>
                </a:solidFill>
                <a:latin typeface="Courant"/>
              </a:rPr>
              <a:t>‘id </a:t>
            </a:r>
            <a:r>
              <a:rPr b="0" lang="fr-FR" sz="2000" spc="-1" strike="noStrike">
                <a:solidFill>
                  <a:srgbClr val="000000"/>
                </a:solidFill>
                <a:latin typeface="Courant"/>
              </a:rPr>
              <a:t>‘( </a:t>
            </a:r>
            <a:r>
              <a:rPr b="0" lang="fr-FR" sz="2000" spc="-1" strike="noStrike">
                <a:solidFill>
                  <a:srgbClr val="7030a0"/>
                </a:solidFill>
                <a:latin typeface="Courant"/>
              </a:rPr>
              <a:t>‘a</a:t>
            </a:r>
            <a:r>
              <a:rPr b="0" lang="fr-FR" sz="2000" spc="-1" strike="noStrike">
                <a:solidFill>
                  <a:srgbClr val="000000"/>
                </a:solidFill>
                <a:latin typeface="Courant"/>
              </a:rPr>
              <a:t> ‘)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825" name="CustomShape 5"/>
          <p:cNvSpPr/>
          <p:nvPr/>
        </p:nvSpPr>
        <p:spPr>
          <a:xfrm>
            <a:off x="3308400" y="4757760"/>
            <a:ext cx="6565320" cy="131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ff0000"/>
                </a:solidFill>
                <a:latin typeface="Courant"/>
              </a:rPr>
              <a:t>‘</a:t>
            </a:r>
            <a:r>
              <a:rPr b="0" lang="fr-FR" sz="2000" spc="-1" strike="noStrike">
                <a:solidFill>
                  <a:srgbClr val="ff0000"/>
                </a:solidFill>
                <a:latin typeface="Courant"/>
              </a:rPr>
              <a:t>var ‘‘$'x ‘: ‘Untyped ‘. ‘\n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70ad47"/>
                </a:solidFill>
                <a:latin typeface="Courant"/>
              </a:rPr>
              <a:t>‘</a:t>
            </a:r>
            <a:r>
              <a:rPr b="0" lang="fr-FR" sz="2000" spc="-1" strike="noStrike">
                <a:solidFill>
                  <a:srgbClr val="70ad47"/>
                </a:solidFill>
                <a:latin typeface="Courant"/>
              </a:rPr>
              <a:t>op 'id ‘: ‘Untyped ‘-&gt; ‘Untyped ‘. ‘\n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7030a0"/>
                </a:solidFill>
                <a:latin typeface="Courant"/>
              </a:rPr>
              <a:t>‘</a:t>
            </a:r>
            <a:r>
              <a:rPr b="0" lang="fr-FR" sz="2000" spc="-1" strike="noStrike">
                <a:solidFill>
                  <a:srgbClr val="7030a0"/>
                </a:solidFill>
                <a:latin typeface="Courant"/>
              </a:rPr>
              <a:t>op 'a ‘: ‘-&gt; ‘Untyped ‘. ‘\n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</a:rPr>
              <a:t>‘</a:t>
            </a:r>
            <a:r>
              <a:rPr b="0" lang="fr-FR" sz="2000" spc="-1" strike="noStrike">
                <a:solidFill>
                  <a:srgbClr val="000000"/>
                </a:solidFill>
                <a:latin typeface="Courant"/>
              </a:rPr>
              <a:t>rl ‘$'x ‘=&gt; ‘’id ’( ‘‘a ‘) ‘. ‘\n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826" name="CustomShape 6"/>
          <p:cNvSpPr/>
          <p:nvPr/>
        </p:nvSpPr>
        <p:spPr>
          <a:xfrm flipV="1">
            <a:off x="6095880" y="2323800"/>
            <a:ext cx="360" cy="68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7" name="CustomShape 7"/>
          <p:cNvSpPr/>
          <p:nvPr/>
        </p:nvSpPr>
        <p:spPr>
          <a:xfrm flipV="1">
            <a:off x="6095880" y="3843720"/>
            <a:ext cx="360" cy="68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352" dur="indefinite" restart="never" nodeType="tmRoot">
          <p:childTnLst>
            <p:seq>
              <p:cTn id="35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FUNBLOCKS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9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38CB57BA-C2D4-4F50-AEE4-3717E8005A8A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830" name="CustomShape 3"/>
          <p:cNvSpPr/>
          <p:nvPr/>
        </p:nvSpPr>
        <p:spPr>
          <a:xfrm>
            <a:off x="4704480" y="3013560"/>
            <a:ext cx="2783160" cy="82188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funblocks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(semantic)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831" name="CustomShape 4"/>
          <p:cNvSpPr/>
          <p:nvPr/>
        </p:nvSpPr>
        <p:spPr>
          <a:xfrm>
            <a:off x="879120" y="1690560"/>
            <a:ext cx="104338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</a:rPr>
              <a:t>‘</a:t>
            </a:r>
            <a:r>
              <a:rPr b="0" lang="fr-FR" sz="2000" spc="-1" strike="noStrike">
                <a:solidFill>
                  <a:srgbClr val="000000"/>
                </a:solidFill>
                <a:latin typeface="Courant"/>
              </a:rPr>
              <a:t>case ‘compose ‘( ‘f ‘, ‘g ‘, ‘$ ‘x ‘) ‘=&gt;  ‘f ‘( ‘g ‘( ‘$ ‘x ‘) ‘)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832" name="CustomShape 5"/>
          <p:cNvSpPr/>
          <p:nvPr/>
        </p:nvSpPr>
        <p:spPr>
          <a:xfrm flipV="1">
            <a:off x="6095880" y="2323800"/>
            <a:ext cx="360" cy="68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3" name="CustomShape 6"/>
          <p:cNvSpPr/>
          <p:nvPr/>
        </p:nvSpPr>
        <p:spPr>
          <a:xfrm flipV="1">
            <a:off x="6095880" y="3843720"/>
            <a:ext cx="360" cy="68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4" name="CustomShape 7"/>
          <p:cNvSpPr/>
          <p:nvPr/>
        </p:nvSpPr>
        <p:spPr>
          <a:xfrm>
            <a:off x="879120" y="4767120"/>
            <a:ext cx="104338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</a:rPr>
              <a:t>noParse()</a:t>
            </a:r>
            <a:endParaRPr b="0" lang="fr-FR" sz="2000" spc="-1" strike="noStrike">
              <a:latin typeface="Arial"/>
            </a:endParaRPr>
          </a:p>
        </p:txBody>
      </p:sp>
    </p:spTree>
  </p:cSld>
  <p:timing>
    <p:tnLst>
      <p:par>
        <p:cTn id="354" dur="indefinite" restart="never" nodeType="tmRoot">
          <p:childTnLst>
            <p:seq>
              <p:cTn id="35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FUN-TO-MAUDE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6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AE11FA50-BF22-41B4-B395-DDB0EA7EABA4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837" name="CustomShape 3"/>
          <p:cNvSpPr/>
          <p:nvPr/>
        </p:nvSpPr>
        <p:spPr>
          <a:xfrm>
            <a:off x="3684960" y="5268600"/>
            <a:ext cx="1936080" cy="82188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funblocks-syntax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838" name="CustomShape 4"/>
          <p:cNvSpPr/>
          <p:nvPr/>
        </p:nvSpPr>
        <p:spPr>
          <a:xfrm>
            <a:off x="5935320" y="5268600"/>
            <a:ext cx="1936080" cy="82188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funblocks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(semantic)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839" name="CustomShape 5"/>
          <p:cNvSpPr/>
          <p:nvPr/>
        </p:nvSpPr>
        <p:spPr>
          <a:xfrm flipV="1">
            <a:off x="4653360" y="3890520"/>
            <a:ext cx="1164600" cy="137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0" name="CustomShape 6"/>
          <p:cNvSpPr/>
          <p:nvPr/>
        </p:nvSpPr>
        <p:spPr>
          <a:xfrm flipH="1" flipV="1">
            <a:off x="5817600" y="3890520"/>
            <a:ext cx="1084680" cy="137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1" name="CustomShape 7"/>
          <p:cNvSpPr/>
          <p:nvPr/>
        </p:nvSpPr>
        <p:spPr>
          <a:xfrm>
            <a:off x="4648680" y="3429000"/>
            <a:ext cx="2338920" cy="45612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fun-to-maude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842" name="CustomShape 8"/>
          <p:cNvSpPr/>
          <p:nvPr/>
        </p:nvSpPr>
        <p:spPr>
          <a:xfrm>
            <a:off x="594720" y="3152160"/>
            <a:ext cx="2968560" cy="100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</a:rPr>
              <a:t>init dist(a,d)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</a:rPr>
              <a:t>case $ x =&gt; id(a)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843" name="CustomShape 9"/>
          <p:cNvSpPr/>
          <p:nvPr/>
        </p:nvSpPr>
        <p:spPr>
          <a:xfrm flipH="1" flipV="1">
            <a:off x="3562920" y="3659040"/>
            <a:ext cx="1084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4" name="CustomShape 10"/>
          <p:cNvSpPr/>
          <p:nvPr/>
        </p:nvSpPr>
        <p:spPr>
          <a:xfrm flipH="1">
            <a:off x="6987240" y="3659760"/>
            <a:ext cx="1084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45" name="Image 23" descr=""/>
          <p:cNvPicPr/>
          <p:nvPr/>
        </p:nvPicPr>
        <p:blipFill>
          <a:blip r:embed="rId1"/>
          <a:stretch/>
        </p:blipFill>
        <p:spPr>
          <a:xfrm>
            <a:off x="8152920" y="2738160"/>
            <a:ext cx="3993120" cy="1841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6" dur="indefinite" restart="never" nodeType="tmRoot">
          <p:childTnLst>
            <p:seq>
              <p:cTn id="35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FUNRULES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7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E2001828-6711-4D52-8E36-310117590B9F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pic>
        <p:nvPicPr>
          <p:cNvPr id="848" name="Image 23" descr=""/>
          <p:cNvPicPr/>
          <p:nvPr/>
        </p:nvPicPr>
        <p:blipFill>
          <a:blip r:embed="rId1"/>
          <a:stretch/>
        </p:blipFill>
        <p:spPr>
          <a:xfrm>
            <a:off x="922680" y="2508480"/>
            <a:ext cx="4706280" cy="2169720"/>
          </a:xfrm>
          <a:prstGeom prst="rect">
            <a:avLst/>
          </a:prstGeom>
          <a:ln>
            <a:noFill/>
          </a:ln>
        </p:spPr>
      </p:pic>
      <p:pic>
        <p:nvPicPr>
          <p:cNvPr id="849" name="Image 4" descr=""/>
          <p:cNvPicPr/>
          <p:nvPr/>
        </p:nvPicPr>
        <p:blipFill>
          <a:blip r:embed="rId2"/>
          <a:stretch/>
        </p:blipFill>
        <p:spPr>
          <a:xfrm>
            <a:off x="7113240" y="2212200"/>
            <a:ext cx="4514400" cy="2761920"/>
          </a:xfrm>
          <a:prstGeom prst="rect">
            <a:avLst/>
          </a:prstGeom>
          <a:ln>
            <a:noFill/>
          </a:ln>
        </p:spPr>
      </p:pic>
      <p:sp>
        <p:nvSpPr>
          <p:cNvPr id="850" name="CustomShape 3"/>
          <p:cNvSpPr/>
          <p:nvPr/>
        </p:nvSpPr>
        <p:spPr>
          <a:xfrm flipH="1" flipV="1">
            <a:off x="5828040" y="3592800"/>
            <a:ext cx="1084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1" name="CustomShape 4"/>
          <p:cNvSpPr/>
          <p:nvPr/>
        </p:nvSpPr>
        <p:spPr>
          <a:xfrm>
            <a:off x="7623720" y="2604960"/>
            <a:ext cx="2944800" cy="62712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358" dur="indefinite" restart="never" nodeType="tmRoot">
          <p:childTnLst>
            <p:seq>
              <p:cTn id="35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Pre-processing (script)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3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44785AE5-FDB9-47DC-A330-9DB8919D8ECD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854" name="CustomShape 3"/>
          <p:cNvSpPr/>
          <p:nvPr/>
        </p:nvSpPr>
        <p:spPr>
          <a:xfrm>
            <a:off x="1434600" y="3198240"/>
            <a:ext cx="35301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ourant"/>
              </a:rPr>
              <a:t>case id($x) =&gt; $x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855" name="CustomShape 4"/>
          <p:cNvSpPr/>
          <p:nvPr/>
        </p:nvSpPr>
        <p:spPr>
          <a:xfrm flipH="1" flipV="1">
            <a:off x="5552640" y="3428280"/>
            <a:ext cx="1084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6" name="CustomShape 5"/>
          <p:cNvSpPr/>
          <p:nvPr/>
        </p:nvSpPr>
        <p:spPr>
          <a:xfrm>
            <a:off x="7226640" y="3195000"/>
            <a:ext cx="37566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ourant"/>
              </a:rPr>
              <a:t>case id($ x) =&gt; $ x</a:t>
            </a:r>
            <a:endParaRPr b="0" lang="fr-FR" sz="2400" spc="-1" strike="noStrike">
              <a:latin typeface="Arial"/>
            </a:endParaRPr>
          </a:p>
        </p:txBody>
      </p:sp>
    </p:spTree>
  </p:cSld>
  <p:timing>
    <p:tnLst>
      <p:par>
        <p:cTn id="360" dur="indefinite" restart="never" nodeType="tmRoot">
          <p:childTnLst>
            <p:seq>
              <p:cTn id="36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Post-</a:t>
            </a: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processi</a:t>
            </a: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ng </a:t>
            </a: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(script)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8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EE99D8DA-980A-4A57-A7C5-B5FB63E0CC62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859" name="CustomShape 3"/>
          <p:cNvSpPr/>
          <p:nvPr/>
        </p:nvSpPr>
        <p:spPr>
          <a:xfrm>
            <a:off x="1307160" y="2698560"/>
            <a:ext cx="37566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ourant"/>
              </a:rPr>
              <a:t>case id($’x) =&gt; $’x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860" name="CustomShape 4"/>
          <p:cNvSpPr/>
          <p:nvPr/>
        </p:nvSpPr>
        <p:spPr>
          <a:xfrm flipH="1" flipV="1">
            <a:off x="5425200" y="2928600"/>
            <a:ext cx="1084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1" name="CustomShape 5"/>
          <p:cNvSpPr/>
          <p:nvPr/>
        </p:nvSpPr>
        <p:spPr>
          <a:xfrm>
            <a:off x="7098840" y="2695320"/>
            <a:ext cx="37566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ourant"/>
              </a:rPr>
              <a:t>case id($x) =&gt; $x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862" name="CustomShape 6"/>
          <p:cNvSpPr/>
          <p:nvPr/>
        </p:nvSpPr>
        <p:spPr>
          <a:xfrm>
            <a:off x="1307160" y="4023720"/>
            <a:ext cx="375660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ourant"/>
              </a:rPr>
              <a:t>op a : -&gt; Nat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ourant"/>
              </a:rPr>
              <a:t>op a : -&gt; Nat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863" name="CustomShape 7"/>
          <p:cNvSpPr/>
          <p:nvPr/>
        </p:nvSpPr>
        <p:spPr>
          <a:xfrm flipH="1" flipV="1">
            <a:off x="5425200" y="4438440"/>
            <a:ext cx="1084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4" name="CustomShape 8"/>
          <p:cNvSpPr/>
          <p:nvPr/>
        </p:nvSpPr>
        <p:spPr>
          <a:xfrm>
            <a:off x="7098840" y="4205160"/>
            <a:ext cx="37566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ourant"/>
              </a:rPr>
              <a:t>op a : -&gt; Nat</a:t>
            </a:r>
            <a:endParaRPr b="0" lang="fr-FR" sz="2400" spc="-1" strike="noStrike">
              <a:latin typeface="Arial"/>
            </a:endParaRPr>
          </a:p>
        </p:txBody>
      </p:sp>
    </p:spTree>
  </p:cSld>
  <p:timing>
    <p:tnLst>
      <p:par>
        <p:cTn id="362" dur="indefinite" restart="never" nodeType="tmRoot">
          <p:childTnLst>
            <p:seq>
              <p:cTn id="36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FUN-TO-MAUDE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6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FBC9246D-E880-4312-813F-276576EE1A27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867" name="CustomShape 3"/>
          <p:cNvSpPr/>
          <p:nvPr/>
        </p:nvSpPr>
        <p:spPr>
          <a:xfrm>
            <a:off x="3684960" y="5268600"/>
            <a:ext cx="1936080" cy="82188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funblocks-syntax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868" name="CustomShape 4"/>
          <p:cNvSpPr/>
          <p:nvPr/>
        </p:nvSpPr>
        <p:spPr>
          <a:xfrm>
            <a:off x="5935320" y="5268600"/>
            <a:ext cx="1936080" cy="82188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funblocks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(semantic)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869" name="CustomShape 5"/>
          <p:cNvSpPr/>
          <p:nvPr/>
        </p:nvSpPr>
        <p:spPr>
          <a:xfrm flipV="1">
            <a:off x="4653360" y="3890520"/>
            <a:ext cx="1164600" cy="137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0" name="CustomShape 6"/>
          <p:cNvSpPr/>
          <p:nvPr/>
        </p:nvSpPr>
        <p:spPr>
          <a:xfrm flipH="1" flipV="1">
            <a:off x="5817600" y="3890520"/>
            <a:ext cx="1084680" cy="137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1" name="CustomShape 7"/>
          <p:cNvSpPr/>
          <p:nvPr/>
        </p:nvSpPr>
        <p:spPr>
          <a:xfrm>
            <a:off x="4648680" y="3429000"/>
            <a:ext cx="2338920" cy="45612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fun-to-maude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872" name="CustomShape 8"/>
          <p:cNvSpPr/>
          <p:nvPr/>
        </p:nvSpPr>
        <p:spPr>
          <a:xfrm>
            <a:off x="594720" y="3152160"/>
            <a:ext cx="2968560" cy="100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</a:rPr>
              <a:t>init dist(a,d)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</a:rPr>
              <a:t>case $x =&gt; id(a)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873" name="CustomShape 9"/>
          <p:cNvSpPr/>
          <p:nvPr/>
        </p:nvSpPr>
        <p:spPr>
          <a:xfrm flipH="1" flipV="1">
            <a:off x="3562920" y="3659040"/>
            <a:ext cx="1084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4" name="CustomShape 10"/>
          <p:cNvSpPr/>
          <p:nvPr/>
        </p:nvSpPr>
        <p:spPr>
          <a:xfrm flipH="1">
            <a:off x="6987240" y="3659760"/>
            <a:ext cx="1084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75" name="Image 4" descr=""/>
          <p:cNvPicPr/>
          <p:nvPr/>
        </p:nvPicPr>
        <p:blipFill>
          <a:blip r:embed="rId1"/>
          <a:stretch/>
        </p:blipFill>
        <p:spPr>
          <a:xfrm>
            <a:off x="8080560" y="2747160"/>
            <a:ext cx="4032720" cy="1878480"/>
          </a:xfrm>
          <a:prstGeom prst="rect">
            <a:avLst/>
          </a:prstGeom>
          <a:ln>
            <a:noFill/>
          </a:ln>
        </p:spPr>
      </p:pic>
      <p:sp>
        <p:nvSpPr>
          <p:cNvPr id="876" name="CustomShape 11"/>
          <p:cNvSpPr/>
          <p:nvPr/>
        </p:nvSpPr>
        <p:spPr>
          <a:xfrm>
            <a:off x="4749480" y="1793520"/>
            <a:ext cx="2137320" cy="821880"/>
          </a:xfrm>
          <a:prstGeom prst="rect">
            <a:avLst/>
          </a:prstGeom>
          <a:noFill/>
          <a:ln w="38160">
            <a:solidFill>
              <a:schemeClr val="bg1">
                <a:lumMod val="5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file_process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(script)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877" name="CustomShape 12"/>
          <p:cNvSpPr/>
          <p:nvPr/>
        </p:nvSpPr>
        <p:spPr>
          <a:xfrm>
            <a:off x="5818320" y="2624760"/>
            <a:ext cx="360" cy="80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364" dur="indefinite" restart="never" nodeType="tmRoot">
          <p:childTnLst>
            <p:seq>
              <p:cTn id="36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FunBlocks checker system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9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9FED7AC7-7C58-4F30-B921-F0707AA9127C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880" name="CustomShape 3"/>
          <p:cNvSpPr/>
          <p:nvPr/>
        </p:nvSpPr>
        <p:spPr>
          <a:xfrm>
            <a:off x="739800" y="4853160"/>
            <a:ext cx="1936080" cy="82188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funblocks-syntax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881" name="CustomShape 4"/>
          <p:cNvSpPr/>
          <p:nvPr/>
        </p:nvSpPr>
        <p:spPr>
          <a:xfrm>
            <a:off x="2990160" y="4853160"/>
            <a:ext cx="1936080" cy="82188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funblocks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(semantic)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882" name="CustomShape 5"/>
          <p:cNvSpPr/>
          <p:nvPr/>
        </p:nvSpPr>
        <p:spPr>
          <a:xfrm>
            <a:off x="5726880" y="3013560"/>
            <a:ext cx="2338920" cy="118692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funblocks-metainterpreter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883" name="CustomShape 6"/>
          <p:cNvSpPr/>
          <p:nvPr/>
        </p:nvSpPr>
        <p:spPr>
          <a:xfrm flipV="1">
            <a:off x="1708200" y="3475080"/>
            <a:ext cx="1164600" cy="137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4" name="CustomShape 7"/>
          <p:cNvSpPr/>
          <p:nvPr/>
        </p:nvSpPr>
        <p:spPr>
          <a:xfrm flipH="1" flipV="1">
            <a:off x="2872440" y="3475080"/>
            <a:ext cx="1084680" cy="137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5" name="CustomShape 8"/>
          <p:cNvSpPr/>
          <p:nvPr/>
        </p:nvSpPr>
        <p:spPr>
          <a:xfrm>
            <a:off x="1703520" y="3013560"/>
            <a:ext cx="2338920" cy="45612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fun-to-maude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886" name="CustomShape 9"/>
          <p:cNvSpPr/>
          <p:nvPr/>
        </p:nvSpPr>
        <p:spPr>
          <a:xfrm>
            <a:off x="5928120" y="4853160"/>
            <a:ext cx="1936080" cy="45612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funrules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887" name="CustomShape 10"/>
          <p:cNvSpPr/>
          <p:nvPr/>
        </p:nvSpPr>
        <p:spPr>
          <a:xfrm flipH="1" flipV="1">
            <a:off x="6895800" y="3844440"/>
            <a:ext cx="360" cy="100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8" name="CustomShape 11"/>
          <p:cNvSpPr/>
          <p:nvPr/>
        </p:nvSpPr>
        <p:spPr>
          <a:xfrm>
            <a:off x="9090720" y="3059640"/>
            <a:ext cx="2338920" cy="45612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MFE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889" name="CustomShape 12"/>
          <p:cNvSpPr/>
          <p:nvPr/>
        </p:nvSpPr>
        <p:spPr>
          <a:xfrm>
            <a:off x="8065800" y="3429000"/>
            <a:ext cx="1024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0" name="CustomShape 13"/>
          <p:cNvSpPr/>
          <p:nvPr/>
        </p:nvSpPr>
        <p:spPr>
          <a:xfrm flipH="1">
            <a:off x="8065800" y="3127320"/>
            <a:ext cx="1024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1" name="CustomShape 14"/>
          <p:cNvSpPr/>
          <p:nvPr/>
        </p:nvSpPr>
        <p:spPr>
          <a:xfrm flipV="1">
            <a:off x="2873160" y="2323800"/>
            <a:ext cx="360" cy="68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2" name="CustomShape 15"/>
          <p:cNvSpPr/>
          <p:nvPr/>
        </p:nvSpPr>
        <p:spPr>
          <a:xfrm>
            <a:off x="1964160" y="1924560"/>
            <a:ext cx="18176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User input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893" name="CustomShape 16"/>
          <p:cNvSpPr/>
          <p:nvPr/>
        </p:nvSpPr>
        <p:spPr>
          <a:xfrm flipH="1" flipV="1">
            <a:off x="4042800" y="3243600"/>
            <a:ext cx="1884960" cy="1839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custDash>
              <a:ds d="400000" sp="300000"/>
            </a:custDash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4" name="CustomShape 17"/>
          <p:cNvSpPr/>
          <p:nvPr/>
        </p:nvSpPr>
        <p:spPr>
          <a:xfrm flipV="1">
            <a:off x="6177960" y="2309760"/>
            <a:ext cx="360" cy="68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5" name="CustomShape 18"/>
          <p:cNvSpPr/>
          <p:nvPr/>
        </p:nvSpPr>
        <p:spPr>
          <a:xfrm>
            <a:off x="5268960" y="1910160"/>
            <a:ext cx="18176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User input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896" name="CustomShape 19"/>
          <p:cNvSpPr/>
          <p:nvPr/>
        </p:nvSpPr>
        <p:spPr>
          <a:xfrm flipV="1">
            <a:off x="7664400" y="2315160"/>
            <a:ext cx="360" cy="68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7" name="CustomShape 20"/>
          <p:cNvSpPr/>
          <p:nvPr/>
        </p:nvSpPr>
        <p:spPr>
          <a:xfrm>
            <a:off x="6755400" y="1915920"/>
            <a:ext cx="18176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User output</a:t>
            </a:r>
            <a:endParaRPr b="0" lang="fr-FR" sz="2000" spc="-1" strike="noStrike">
              <a:latin typeface="Arial"/>
            </a:endParaRPr>
          </a:p>
        </p:txBody>
      </p:sp>
    </p:spTree>
  </p:cSld>
  <p:timing>
    <p:tnLst>
      <p:par>
        <p:cTn id="366" dur="indefinite" restart="never" nodeType="tmRoot">
          <p:childTnLst>
            <p:seq>
              <p:cTn id="36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Static Typing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9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32F965F8-2254-4875-AB7A-776A603038D3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900" name="CustomShape 3"/>
          <p:cNvSpPr/>
          <p:nvPr/>
        </p:nvSpPr>
        <p:spPr>
          <a:xfrm>
            <a:off x="838080" y="1848600"/>
            <a:ext cx="10515240" cy="374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fr-FR" sz="2400" spc="-1" strike="noStrike">
                <a:solidFill>
                  <a:srgbClr val="000000"/>
                </a:solidFill>
                <a:latin typeface="Courant"/>
              </a:rPr>
              <a:t>type List $T :: empty | cons $T (List $T)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ourant"/>
              </a:rPr>
              <a:t>   </a:t>
            </a:r>
            <a:r>
              <a:rPr b="0" lang="fr-FR" sz="2400" spc="-1" strike="noStrike">
                <a:solidFill>
                  <a:srgbClr val="000000"/>
                </a:solidFill>
                <a:latin typeface="Courant"/>
              </a:rPr>
              <a:t>	</a:t>
            </a:r>
            <a:r>
              <a:rPr b="0" lang="fr-FR" sz="2400" spc="-1" strike="noStrike">
                <a:solidFill>
                  <a:srgbClr val="000000"/>
                </a:solidFill>
                <a:latin typeface="Courant"/>
              </a:rPr>
              <a:t>rule ajoute $T :: $T -&gt; List $T =&gt; List $T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ourant"/>
              </a:rPr>
              <a:t>    </a:t>
            </a:r>
            <a:r>
              <a:rPr b="0" lang="fr-FR" sz="2400" spc="-1" strike="noStrike">
                <a:solidFill>
                  <a:srgbClr val="000000"/>
                </a:solidFill>
                <a:latin typeface="Courant"/>
              </a:rPr>
              <a:t>	</a:t>
            </a:r>
            <a:r>
              <a:rPr b="1" lang="fr-FR" sz="2400" spc="-1" strike="noStrike">
                <a:solidFill>
                  <a:srgbClr val="000000"/>
                </a:solidFill>
                <a:latin typeface="Courant"/>
              </a:rPr>
              <a:t>case </a:t>
            </a:r>
            <a:r>
              <a:rPr b="1" lang="fr-FR" sz="2400" spc="-1" strike="noStrike">
                <a:solidFill>
                  <a:srgbClr val="ff0000"/>
                </a:solidFill>
                <a:latin typeface="Courant"/>
              </a:rPr>
              <a:t>ajoute</a:t>
            </a:r>
            <a:r>
              <a:rPr b="1" lang="fr-FR" sz="2400" spc="-1" strike="noStrike">
                <a:solidFill>
                  <a:srgbClr val="000000"/>
                </a:solidFill>
                <a:latin typeface="Courant"/>
              </a:rPr>
              <a:t>(</a:t>
            </a:r>
            <a:r>
              <a:rPr b="1" lang="fr-FR" sz="2400" spc="-1" strike="noStrike">
                <a:solidFill>
                  <a:srgbClr val="2e75b6"/>
                </a:solidFill>
                <a:latin typeface="Courant"/>
              </a:rPr>
              <a:t>$x</a:t>
            </a:r>
            <a:r>
              <a:rPr b="1" lang="fr-FR" sz="2400" spc="-1" strike="noStrike">
                <a:solidFill>
                  <a:srgbClr val="000000"/>
                </a:solidFill>
                <a:latin typeface="Courant"/>
              </a:rPr>
              <a:t>, </a:t>
            </a:r>
            <a:r>
              <a:rPr b="1" lang="fr-FR" sz="2400" spc="-1" strike="noStrike">
                <a:solidFill>
                  <a:srgbClr val="548235"/>
                </a:solidFill>
                <a:latin typeface="Courant"/>
              </a:rPr>
              <a:t>cons($y, $tail)</a:t>
            </a:r>
            <a:r>
              <a:rPr b="1" lang="fr-FR" sz="2400" spc="-1" strike="noStrike">
                <a:solidFill>
                  <a:srgbClr val="000000"/>
                </a:solidFill>
                <a:latin typeface="Courant"/>
              </a:rPr>
              <a:t>) =&gt; </a:t>
            </a:r>
            <a:r>
              <a:rPr b="1" lang="fr-FR" sz="2400" spc="-1" strike="noStrike">
                <a:solidFill>
                  <a:srgbClr val="ed7d31"/>
                </a:solidFill>
                <a:latin typeface="Courant"/>
              </a:rPr>
              <a:t>cons($y, $tail)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{ </a:t>
            </a:r>
            <a:r>
              <a:rPr b="0" lang="fr-FR" sz="2400" spc="-1" strike="noStrike">
                <a:solidFill>
                  <a:srgbClr val="ff0000"/>
                </a:solidFill>
                <a:latin typeface="Calibri"/>
              </a:rPr>
              <a:t>ajoute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: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       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[ </a:t>
            </a:r>
            <a:r>
              <a:rPr b="0" lang="fr-FR" sz="2400" spc="-1" strike="noStrike">
                <a:solidFill>
                  <a:srgbClr val="2e75b6"/>
                </a:solidFill>
                <a:latin typeface="Calibri"/>
              </a:rPr>
              <a:t>TypeVarRef { range: [Object], label: 'T' }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,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         </a:t>
            </a:r>
            <a:r>
              <a:rPr b="0" lang="fr-FR" sz="2400" spc="-1" strike="noStrike">
                <a:solidFill>
                  <a:srgbClr val="548235"/>
                </a:solidFill>
                <a:latin typeface="Calibri"/>
              </a:rPr>
              <a:t>TypeDeclRef { range: [Object], </a:t>
            </a:r>
            <a:r>
              <a:rPr b="0" lang="fr-FR" sz="2400" spc="-1" strike="noStrike" u="sng">
                <a:solidFill>
                  <a:srgbClr val="548235"/>
                </a:solidFill>
                <a:uFillTx/>
                <a:latin typeface="Calibri"/>
              </a:rPr>
              <a:t>name: 'List'</a:t>
            </a:r>
            <a:r>
              <a:rPr b="0" lang="fr-FR" sz="2400" spc="-1" strike="noStrike">
                <a:solidFill>
                  <a:srgbClr val="548235"/>
                </a:solidFill>
                <a:latin typeface="Calibri"/>
              </a:rPr>
              <a:t>, arguments: [Array] }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,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         </a:t>
            </a:r>
            <a:r>
              <a:rPr b="0" lang="fr-FR" sz="2400" spc="-1" strike="noStrike">
                <a:solidFill>
                  <a:srgbClr val="ed7d31"/>
                </a:solidFill>
                <a:latin typeface="Calibri"/>
              </a:rPr>
              <a:t>TypeDeclRef { range: [Object], </a:t>
            </a:r>
            <a:r>
              <a:rPr b="0" lang="fr-FR" sz="2400" spc="-1" strike="noStrike" u="sng">
                <a:solidFill>
                  <a:srgbClr val="ed7d31"/>
                </a:solidFill>
                <a:uFillTx/>
                <a:latin typeface="Calibri"/>
              </a:rPr>
              <a:t>name: 'List'</a:t>
            </a:r>
            <a:r>
              <a:rPr b="0" lang="fr-FR" sz="2400" spc="-1" strike="noStrike">
                <a:solidFill>
                  <a:srgbClr val="ed7d31"/>
                </a:solidFill>
                <a:latin typeface="Calibri"/>
              </a:rPr>
              <a:t>, arguments: [Array] }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 ] }</a:t>
            </a:r>
            <a:endParaRPr b="0" lang="fr-FR" sz="2400" spc="-1" strike="noStrike">
              <a:latin typeface="Arial"/>
            </a:endParaRPr>
          </a:p>
        </p:txBody>
      </p:sp>
    </p:spTree>
  </p:cSld>
  <p:timing>
    <p:tnLst>
      <p:par>
        <p:cTn id="368" dur="indefinite" restart="never" nodeType="tmRoot">
          <p:childTnLst>
            <p:seq>
              <p:cTn id="36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Rewrite systems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9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7624035F-ECDF-4823-8F9C-7015207D6153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2625840" y="2066040"/>
            <a:ext cx="2305440" cy="374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Termination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Confluence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Soundness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Completeness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Correctness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11" name="CustomShape 4"/>
          <p:cNvSpPr/>
          <p:nvPr/>
        </p:nvSpPr>
        <p:spPr>
          <a:xfrm rot="10800000">
            <a:off x="5957640" y="5482440"/>
            <a:ext cx="357840" cy="3416040"/>
          </a:xfrm>
          <a:prstGeom prst="leftBrace">
            <a:avLst>
              <a:gd name="adj1" fmla="val 8333"/>
              <a:gd name="adj2" fmla="val 50000"/>
            </a:avLst>
          </a:prstGeom>
          <a:noFill/>
          <a:ln w="572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5"/>
          <p:cNvSpPr/>
          <p:nvPr/>
        </p:nvSpPr>
        <p:spPr>
          <a:xfrm>
            <a:off x="6904080" y="3512520"/>
            <a:ext cx="365724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ff0000"/>
                </a:solidFill>
                <a:latin typeface="Calibri"/>
              </a:rPr>
              <a:t>Undecidable in general</a:t>
            </a:r>
            <a:endParaRPr b="0" lang="fr-FR" sz="28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mph" presetID="19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56" dur="500" fill="hold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75b5"/>
                                      </p:to>
                                    </p:animClr>
                                    <p:animClr clrSpc="rgb">
                                      <p:cBhvr>
                                        <p:cTn id="57" dur="500" fill="hold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75b5"/>
                                      </p:to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nodeType="withEffect" fill="hold" presetClass="emph" presetID="19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61" dur="500" fill="hold"/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75b5"/>
                                      </p:to>
                                    </p:animClr>
                                    <p:animClr clrSpc="rgb">
                                      <p:cBhvr>
                                        <p:cTn id="62" dur="500" fill="hold"/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75b5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nodeType="withEffect" fill="hold" presetClass="emph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2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set>
                                    <p:animEffect filter="dissolve" transition="in">
                                      <p:cBhvr additive="repl">
                                        <p:cTn id="67" dur="indefinite"/>
                                        <p:tgtEl>
                                          <p:spTgt spid="2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nodeType="withEffect" fill="hold" presetClass="emph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2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set>
                                    <p:animEffect filter="dissolve" transition="in">
                                      <p:cBhvr additive="repl">
                                        <p:cTn id="70" dur="indefinite"/>
                                        <p:tgtEl>
                                          <p:spTgt spid="2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nodeType="withEffect" fill="hold" presetClass="emph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2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set>
                                    <p:animEffect filter="dissolve" transition="in">
                                      <p:cBhvr additive="repl">
                                        <p:cTn id="73" dur="indefinite"/>
                                        <p:tgtEl>
                                          <p:spTgt spid="2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Static Typing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2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6AD5FA41-5CF6-4B89-97E4-263C8FAA6587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903" name="CustomShape 3"/>
          <p:cNvSpPr/>
          <p:nvPr/>
        </p:nvSpPr>
        <p:spPr>
          <a:xfrm>
            <a:off x="603360" y="2274840"/>
            <a:ext cx="10984680" cy="191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fr-FR" sz="2400" spc="-1" strike="noStrike">
                <a:solidFill>
                  <a:srgbClr val="000000"/>
                </a:solidFill>
                <a:latin typeface="Courant"/>
              </a:rPr>
              <a:t>case </a:t>
            </a:r>
            <a:r>
              <a:rPr b="0" lang="fr-FR" sz="2400" spc="-1" strike="noStrike">
                <a:solidFill>
                  <a:srgbClr val="ff0000"/>
                </a:solidFill>
                <a:latin typeface="Courant"/>
              </a:rPr>
              <a:t>ajoute(</a:t>
            </a:r>
            <a:r>
              <a:rPr b="0" lang="fr-FR" sz="2400" spc="-1" strike="noStrike">
                <a:solidFill>
                  <a:srgbClr val="2e75b6"/>
                </a:solidFill>
                <a:latin typeface="Courant"/>
              </a:rPr>
              <a:t>$x</a:t>
            </a:r>
            <a:r>
              <a:rPr b="0" lang="fr-FR" sz="2400" spc="-1" strike="noStrike">
                <a:solidFill>
                  <a:srgbClr val="000000"/>
                </a:solidFill>
                <a:latin typeface="Courant"/>
              </a:rPr>
              <a:t>, </a:t>
            </a:r>
            <a:r>
              <a:rPr b="0" lang="fr-FR" sz="2400" spc="-1" strike="noStrike">
                <a:solidFill>
                  <a:srgbClr val="548235"/>
                </a:solidFill>
                <a:latin typeface="Courant"/>
              </a:rPr>
              <a:t>cons($y, $tail)</a:t>
            </a:r>
            <a:r>
              <a:rPr b="0" lang="fr-FR" sz="2400" spc="-1" strike="noStrike">
                <a:solidFill>
                  <a:srgbClr val="ff0000"/>
                </a:solidFill>
                <a:latin typeface="Courant"/>
              </a:rPr>
              <a:t>)</a:t>
            </a:r>
            <a:r>
              <a:rPr b="0" lang="fr-FR" sz="2400" spc="-1" strike="noStrike">
                <a:solidFill>
                  <a:srgbClr val="000000"/>
                </a:solidFill>
                <a:latin typeface="Courant"/>
              </a:rPr>
              <a:t> =&gt; </a:t>
            </a:r>
            <a:r>
              <a:rPr b="0" lang="fr-FR" sz="2400" spc="-1" strike="noStrike">
                <a:solidFill>
                  <a:srgbClr val="548235"/>
                </a:solidFill>
                <a:latin typeface="Courant"/>
              </a:rPr>
              <a:t>cons($y, $tail)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  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{ </a:t>
            </a:r>
            <a:r>
              <a:rPr b="0" lang="fr-FR" sz="2400" spc="-1" strike="noStrike">
                <a:solidFill>
                  <a:srgbClr val="ff0000"/>
                </a:solidFill>
                <a:latin typeface="Calibri"/>
              </a:rPr>
              <a:t>ajoute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: [ </a:t>
            </a:r>
            <a:r>
              <a:rPr b="0" lang="fr-FR" sz="2400" spc="-1" strike="noStrike">
                <a:solidFill>
                  <a:srgbClr val="2e75b6"/>
                </a:solidFill>
                <a:latin typeface="Calibri"/>
              </a:rPr>
              <a:t>TypeVarRef { range: null, label: 'T0' }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, </a:t>
            </a:r>
            <a:r>
              <a:rPr b="0" lang="fr-FR" sz="2400" spc="-1" strike="noStrike">
                <a:solidFill>
                  <a:srgbClr val="548235"/>
                </a:solidFill>
                <a:latin typeface="Calibri"/>
              </a:rPr>
              <a:t>&lt;2 empty items&gt; 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] }</a:t>
            </a:r>
            <a:endParaRPr b="0" lang="fr-FR" sz="2400" spc="-1" strike="noStrike">
              <a:latin typeface="Arial"/>
            </a:endParaRPr>
          </a:p>
        </p:txBody>
      </p:sp>
    </p:spTree>
  </p:cSld>
  <p:timing>
    <p:tnLst>
      <p:par>
        <p:cTn id="370" dur="indefinite" restart="never" nodeType="tmRoot">
          <p:childTnLst>
            <p:seq>
              <p:cTn id="37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TextShape 1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27374DC5-59D4-415C-AB6B-30C2935DD5E2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pic>
        <p:nvPicPr>
          <p:cNvPr id="905" name="Image 10" descr=""/>
          <p:cNvPicPr/>
          <p:nvPr/>
        </p:nvPicPr>
        <p:blipFill>
          <a:blip r:embed="rId1"/>
          <a:stretch/>
        </p:blipFill>
        <p:spPr>
          <a:xfrm>
            <a:off x="1698120" y="27000"/>
            <a:ext cx="8795160" cy="680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2" dur="indefinite" restart="never" nodeType="tmRoot">
          <p:childTnLst>
            <p:seq>
              <p:cTn id="37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FUNRULES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7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3E9A3361-6A77-4295-B426-7099F1F21517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pic>
        <p:nvPicPr>
          <p:cNvPr id="908" name="Image 6" descr=""/>
          <p:cNvPicPr/>
          <p:nvPr/>
        </p:nvPicPr>
        <p:blipFill>
          <a:blip r:embed="rId1"/>
          <a:stretch/>
        </p:blipFill>
        <p:spPr>
          <a:xfrm>
            <a:off x="2156400" y="2245320"/>
            <a:ext cx="8150760" cy="3304800"/>
          </a:xfrm>
          <a:prstGeom prst="rect">
            <a:avLst/>
          </a:prstGeom>
          <a:ln>
            <a:noFill/>
          </a:ln>
        </p:spPr>
      </p:pic>
      <p:sp>
        <p:nvSpPr>
          <p:cNvPr id="909" name="CustomShape 3"/>
          <p:cNvSpPr/>
          <p:nvPr/>
        </p:nvSpPr>
        <p:spPr>
          <a:xfrm>
            <a:off x="838080" y="1670400"/>
            <a:ext cx="105152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If </a:t>
            </a:r>
            <a:r>
              <a:rPr b="0" lang="fr-FR" sz="2400" spc="-1" strike="noStrike">
                <a:solidFill>
                  <a:srgbClr val="000000"/>
                </a:solidFill>
                <a:latin typeface="Courant"/>
              </a:rPr>
              <a:t>cons()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is defined: </a:t>
            </a:r>
            <a:endParaRPr b="0" lang="fr-FR" sz="2400" spc="-1" strike="noStrike">
              <a:latin typeface="Arial"/>
            </a:endParaRPr>
          </a:p>
        </p:txBody>
      </p:sp>
    </p:spTree>
  </p:cSld>
  <p:timing>
    <p:tnLst>
      <p:par>
        <p:cTn id="374" dur="indefinite" restart="never" nodeType="tmRoot">
          <p:childTnLst>
            <p:seq>
              <p:cTn id="37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FUNRULES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1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D057D1DF-9EB7-4B48-8237-0D163EE09F05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912" name="CustomShape 3"/>
          <p:cNvSpPr/>
          <p:nvPr/>
        </p:nvSpPr>
        <p:spPr>
          <a:xfrm>
            <a:off x="838080" y="1670400"/>
            <a:ext cx="105152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If </a:t>
            </a:r>
            <a:r>
              <a:rPr b="0" lang="fr-FR" sz="2400" spc="-1" strike="noStrike">
                <a:solidFill>
                  <a:srgbClr val="000000"/>
                </a:solidFill>
                <a:latin typeface="Courant"/>
              </a:rPr>
              <a:t>cons()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is undefined: 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913" name="Image 4" descr=""/>
          <p:cNvPicPr/>
          <p:nvPr/>
        </p:nvPicPr>
        <p:blipFill>
          <a:blip r:embed="rId1"/>
          <a:stretch/>
        </p:blipFill>
        <p:spPr>
          <a:xfrm>
            <a:off x="2155680" y="2199600"/>
            <a:ext cx="8083080" cy="3366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6" dur="indefinite" restart="never" nodeType="tmRoot">
          <p:childTnLst>
            <p:seq>
              <p:cTn id="37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Execution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5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7F9E3037-6658-4378-A73C-DDEF597DD280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916" name="CustomShape 3"/>
          <p:cNvSpPr/>
          <p:nvPr/>
        </p:nvSpPr>
        <p:spPr>
          <a:xfrm>
            <a:off x="715320" y="3192480"/>
            <a:ext cx="2237040" cy="821160"/>
          </a:xfrm>
          <a:prstGeom prst="rect">
            <a:avLst/>
          </a:prstGeom>
          <a:noFill/>
          <a:ln w="38160">
            <a:solidFill>
              <a:schemeClr val="bg1">
                <a:lumMod val="5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File_process.py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917" name="CustomShape 4"/>
          <p:cNvSpPr/>
          <p:nvPr/>
        </p:nvSpPr>
        <p:spPr>
          <a:xfrm flipV="1">
            <a:off x="2953080" y="3422520"/>
            <a:ext cx="792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8" name="CustomShape 5"/>
          <p:cNvSpPr/>
          <p:nvPr/>
        </p:nvSpPr>
        <p:spPr>
          <a:xfrm>
            <a:off x="8106120" y="1547640"/>
            <a:ext cx="2128680" cy="45612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Funrules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919" name="CustomShape 6"/>
          <p:cNvSpPr/>
          <p:nvPr/>
        </p:nvSpPr>
        <p:spPr>
          <a:xfrm flipV="1">
            <a:off x="6085080" y="1777680"/>
            <a:ext cx="2020680" cy="1644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custDash>
              <a:ds d="400000" sp="300000"/>
            </a:custDash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0" name="CustomShape 7"/>
          <p:cNvSpPr/>
          <p:nvPr/>
        </p:nvSpPr>
        <p:spPr>
          <a:xfrm flipV="1">
            <a:off x="6085080" y="3395880"/>
            <a:ext cx="1966320" cy="26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1" name="CustomShape 8"/>
          <p:cNvSpPr/>
          <p:nvPr/>
        </p:nvSpPr>
        <p:spPr>
          <a:xfrm>
            <a:off x="715320" y="3654360"/>
            <a:ext cx="223704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808080"/>
                </a:solidFill>
                <a:latin typeface="Courant"/>
              </a:rPr>
              <a:t>pre()</a:t>
            </a:r>
            <a:endParaRPr b="0" lang="fr-FR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808080"/>
                </a:solidFill>
                <a:latin typeface="Courant"/>
              </a:rPr>
              <a:t>init_module()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922" name="CustomShape 9"/>
          <p:cNvSpPr/>
          <p:nvPr/>
        </p:nvSpPr>
        <p:spPr>
          <a:xfrm>
            <a:off x="2782080" y="5032080"/>
            <a:ext cx="1936080" cy="82188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funblocks-syntax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923" name="CustomShape 10"/>
          <p:cNvSpPr/>
          <p:nvPr/>
        </p:nvSpPr>
        <p:spPr>
          <a:xfrm>
            <a:off x="5032440" y="5032080"/>
            <a:ext cx="1936080" cy="45612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funblocks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924" name="CustomShape 11"/>
          <p:cNvSpPr/>
          <p:nvPr/>
        </p:nvSpPr>
        <p:spPr>
          <a:xfrm flipV="1">
            <a:off x="3750480" y="3654360"/>
            <a:ext cx="1164600" cy="137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5" name="CustomShape 12"/>
          <p:cNvSpPr/>
          <p:nvPr/>
        </p:nvSpPr>
        <p:spPr>
          <a:xfrm flipH="1" flipV="1">
            <a:off x="4914720" y="3654360"/>
            <a:ext cx="1084680" cy="137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6" name="CustomShape 13"/>
          <p:cNvSpPr/>
          <p:nvPr/>
        </p:nvSpPr>
        <p:spPr>
          <a:xfrm>
            <a:off x="3745800" y="3192480"/>
            <a:ext cx="2338920" cy="45612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fun-to-maude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927" name="CustomShape 14"/>
          <p:cNvSpPr/>
          <p:nvPr/>
        </p:nvSpPr>
        <p:spPr>
          <a:xfrm>
            <a:off x="8051760" y="3165840"/>
            <a:ext cx="2237040" cy="821160"/>
          </a:xfrm>
          <a:prstGeom prst="rect">
            <a:avLst/>
          </a:prstGeom>
          <a:noFill/>
          <a:ln w="38160">
            <a:solidFill>
              <a:schemeClr val="bg1">
                <a:lumMod val="5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File_process.py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928" name="CustomShape 15"/>
          <p:cNvSpPr/>
          <p:nvPr/>
        </p:nvSpPr>
        <p:spPr>
          <a:xfrm>
            <a:off x="8106120" y="3654360"/>
            <a:ext cx="22370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808080"/>
                </a:solidFill>
                <a:latin typeface="Courant"/>
              </a:rPr>
              <a:t>post()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929" name="CustomShape 16"/>
          <p:cNvSpPr/>
          <p:nvPr/>
        </p:nvSpPr>
        <p:spPr>
          <a:xfrm>
            <a:off x="6095880" y="2200680"/>
            <a:ext cx="97416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2e75b6"/>
                </a:solidFill>
                <a:latin typeface="Calibri"/>
              </a:rPr>
              <a:t>create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930" name="CustomShape 17"/>
          <p:cNvSpPr/>
          <p:nvPr/>
        </p:nvSpPr>
        <p:spPr>
          <a:xfrm>
            <a:off x="9170640" y="2009160"/>
            <a:ext cx="360" cy="11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378" dur="indefinite" restart="never" nodeType="tmRoot">
          <p:childTnLst>
            <p:seq>
              <p:cTn id="37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Maude tools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2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45B49B24-FE85-4323-9C45-164C07EDB942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933" name="CustomShape 3"/>
          <p:cNvSpPr/>
          <p:nvPr/>
        </p:nvSpPr>
        <p:spPr>
          <a:xfrm>
            <a:off x="749520" y="2066040"/>
            <a:ext cx="5028840" cy="374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Inductive Theorem Prover (ITP)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Sufficient Completeness Checker (SCC)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Church-Rosser Checker (CRC)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Coherence Checker (ChC)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Maude Termination Tool (MTT)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934" name="CustomShape 4"/>
          <p:cNvSpPr/>
          <p:nvPr/>
        </p:nvSpPr>
        <p:spPr>
          <a:xfrm rot="10800000">
            <a:off x="5957640" y="5482440"/>
            <a:ext cx="357840" cy="3416040"/>
          </a:xfrm>
          <a:prstGeom prst="leftBrace">
            <a:avLst>
              <a:gd name="adj1" fmla="val 8333"/>
              <a:gd name="adj2" fmla="val 50000"/>
            </a:avLst>
          </a:prstGeom>
          <a:noFill/>
          <a:ln w="572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5" name="CustomShape 5"/>
          <p:cNvSpPr/>
          <p:nvPr/>
        </p:nvSpPr>
        <p:spPr>
          <a:xfrm>
            <a:off x="6625440" y="3543480"/>
            <a:ext cx="528732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Maude Formal Environment (MFE)</a:t>
            </a:r>
            <a:endParaRPr b="0" lang="fr-FR" sz="2400" spc="-1" strike="noStrike">
              <a:latin typeface="Arial"/>
            </a:endParaRPr>
          </a:p>
        </p:txBody>
      </p:sp>
    </p:spTree>
  </p:cSld>
  <p:timing>
    <p:tnLst>
      <p:par>
        <p:cTn id="380" dur="indefinite" restart="never" nodeType="tmRoot">
          <p:childTnLst>
            <p:seq>
              <p:cTn id="38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Maude Formal Environment 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7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AC5E97EB-0C71-423D-822C-E0309A89AB27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938" name="CustomShape 3"/>
          <p:cNvSpPr/>
          <p:nvPr/>
        </p:nvSpPr>
        <p:spPr>
          <a:xfrm>
            <a:off x="664200" y="2850480"/>
            <a:ext cx="5028840" cy="2284200"/>
          </a:xfrm>
          <a:prstGeom prst="rect">
            <a:avLst/>
          </a:prstGeom>
          <a:noFill/>
          <a:ln w="3816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Inductive Theorem Prover (ITP)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latin typeface="Calibri"/>
              </a:rPr>
              <a:t>Church-Rosser Checker (CRC)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Coherence Checker (ChC)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939" name="CustomShape 4"/>
          <p:cNvSpPr/>
          <p:nvPr/>
        </p:nvSpPr>
        <p:spPr>
          <a:xfrm>
            <a:off x="6498360" y="3099600"/>
            <a:ext cx="5287320" cy="1918440"/>
          </a:xfrm>
          <a:prstGeom prst="rect">
            <a:avLst/>
          </a:prstGeom>
          <a:noFill/>
          <a:ln w="38160">
            <a:solidFill>
              <a:schemeClr val="accent1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Sufficient Completeness Checker (SCC)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latin typeface="Calibri"/>
              </a:rPr>
              <a:t>Maude Termination Tool (MTT)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940" name="CustomShape 5"/>
          <p:cNvSpPr/>
          <p:nvPr/>
        </p:nvSpPr>
        <p:spPr>
          <a:xfrm>
            <a:off x="6840360" y="2638080"/>
            <a:ext cx="46036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Maude++ 2.7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941" name="CustomShape 6"/>
          <p:cNvSpPr/>
          <p:nvPr/>
        </p:nvSpPr>
        <p:spPr>
          <a:xfrm>
            <a:off x="876960" y="2349360"/>
            <a:ext cx="46036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Maude 3.1 (last version)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942" name="CustomShape 7"/>
          <p:cNvSpPr/>
          <p:nvPr/>
        </p:nvSpPr>
        <p:spPr>
          <a:xfrm flipH="1">
            <a:off x="9132840" y="4299840"/>
            <a:ext cx="8280" cy="72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3" name="CustomShape 8"/>
          <p:cNvSpPr/>
          <p:nvPr/>
        </p:nvSpPr>
        <p:spPr>
          <a:xfrm>
            <a:off x="6831720" y="4997880"/>
            <a:ext cx="46036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AProVE</a:t>
            </a:r>
            <a:endParaRPr b="0" lang="fr-FR" sz="2400" spc="-1" strike="noStrike">
              <a:latin typeface="Arial"/>
            </a:endParaRPr>
          </a:p>
        </p:txBody>
      </p:sp>
    </p:spTree>
  </p:cSld>
  <p:timing>
    <p:tnLst>
      <p:par>
        <p:cTn id="382" dur="indefinite" restart="never" nodeType="tmRoot">
          <p:childTnLst>
            <p:seq>
              <p:cTn id="38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Maude Formal Environment 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5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5FECFF08-1D51-4C5A-AC51-45CCED21E8FC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946" name="CustomShape 3"/>
          <p:cNvSpPr/>
          <p:nvPr/>
        </p:nvSpPr>
        <p:spPr>
          <a:xfrm>
            <a:off x="4914360" y="2836080"/>
            <a:ext cx="4062240" cy="1187640"/>
          </a:xfrm>
          <a:prstGeom prst="rect">
            <a:avLst/>
          </a:prstGeom>
          <a:noFill/>
          <a:ln w="3816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ourant"/>
              </a:rPr>
              <a:t>(ct &lt;module name&gt; .)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ourant"/>
              </a:rPr>
              <a:t>(ccr &lt;module name&gt; .)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947" name="CustomShape 4"/>
          <p:cNvSpPr/>
          <p:nvPr/>
        </p:nvSpPr>
        <p:spPr>
          <a:xfrm>
            <a:off x="353520" y="3013560"/>
            <a:ext cx="3375720" cy="1186920"/>
          </a:xfrm>
          <a:prstGeom prst="rect">
            <a:avLst/>
          </a:prstGeom>
          <a:noFill/>
          <a:ln w="3816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Full Maude module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(equational specification)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948" name="CustomShape 5"/>
          <p:cNvSpPr/>
          <p:nvPr/>
        </p:nvSpPr>
        <p:spPr>
          <a:xfrm>
            <a:off x="5764320" y="2374200"/>
            <a:ext cx="23626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MFE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949" name="CustomShape 6"/>
          <p:cNvSpPr/>
          <p:nvPr/>
        </p:nvSpPr>
        <p:spPr>
          <a:xfrm>
            <a:off x="3729600" y="3429000"/>
            <a:ext cx="1184760" cy="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0" name="CustomShape 7"/>
          <p:cNvSpPr/>
          <p:nvPr/>
        </p:nvSpPr>
        <p:spPr>
          <a:xfrm flipV="1">
            <a:off x="8976960" y="3428280"/>
            <a:ext cx="803520" cy="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CustomShape 8"/>
          <p:cNvSpPr/>
          <p:nvPr/>
        </p:nvSpPr>
        <p:spPr>
          <a:xfrm>
            <a:off x="9379080" y="3198240"/>
            <a:ext cx="23626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output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952" name="Graphique 21" descr=""/>
          <p:cNvPicPr/>
          <p:nvPr/>
        </p:nvPicPr>
        <p:blipFill>
          <a:blip r:embed="rId1"/>
          <a:stretch/>
        </p:blipFill>
        <p:spPr>
          <a:xfrm>
            <a:off x="2815200" y="4872600"/>
            <a:ext cx="1027080" cy="1027080"/>
          </a:xfrm>
          <a:prstGeom prst="rect">
            <a:avLst/>
          </a:prstGeom>
          <a:ln>
            <a:noFill/>
          </a:ln>
        </p:spPr>
      </p:pic>
      <p:sp>
        <p:nvSpPr>
          <p:cNvPr id="953" name="CustomShape 9"/>
          <p:cNvSpPr/>
          <p:nvPr/>
        </p:nvSpPr>
        <p:spPr>
          <a:xfrm>
            <a:off x="3842640" y="5155560"/>
            <a:ext cx="553392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Works only with equational specifications</a:t>
            </a:r>
            <a:endParaRPr b="0" lang="fr-FR" sz="2400" spc="-1" strike="noStrike">
              <a:latin typeface="Arial"/>
            </a:endParaRPr>
          </a:p>
        </p:txBody>
      </p:sp>
    </p:spTree>
  </p:cSld>
  <p:timing>
    <p:tnLst>
      <p:par>
        <p:cTn id="384" dur="indefinite" restart="never" nodeType="tmRoot">
          <p:childTnLst>
            <p:seq>
              <p:cTn id="38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Church-Rosser Checker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5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81B12E88-02BB-4259-A61E-D2E42FB77DAD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pic>
        <p:nvPicPr>
          <p:cNvPr id="956" name="Image 11" descr=""/>
          <p:cNvPicPr/>
          <p:nvPr/>
        </p:nvPicPr>
        <p:blipFill>
          <a:blip r:embed="rId1"/>
          <a:stretch/>
        </p:blipFill>
        <p:spPr>
          <a:xfrm>
            <a:off x="1623960" y="4262400"/>
            <a:ext cx="8943480" cy="2276280"/>
          </a:xfrm>
          <a:prstGeom prst="rect">
            <a:avLst/>
          </a:prstGeom>
          <a:ln>
            <a:noFill/>
          </a:ln>
        </p:spPr>
      </p:pic>
      <p:pic>
        <p:nvPicPr>
          <p:cNvPr id="957" name="Image 13" descr=""/>
          <p:cNvPicPr/>
          <p:nvPr/>
        </p:nvPicPr>
        <p:blipFill>
          <a:blip r:embed="rId2"/>
          <a:stretch/>
        </p:blipFill>
        <p:spPr>
          <a:xfrm>
            <a:off x="4343400" y="1481040"/>
            <a:ext cx="3504960" cy="2781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86" dur="indefinite" restart="never" nodeType="tmRoot">
          <p:childTnLst>
            <p:seq>
              <p:cTn id="38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Church-Rosser Checker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9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BEC7E84F-E77F-49E3-A1C7-5A58F3A7EAAD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pic>
        <p:nvPicPr>
          <p:cNvPr id="960" name="Image 4" descr=""/>
          <p:cNvPicPr/>
          <p:nvPr/>
        </p:nvPicPr>
        <p:blipFill>
          <a:blip r:embed="rId1"/>
          <a:stretch/>
        </p:blipFill>
        <p:spPr>
          <a:xfrm>
            <a:off x="1790640" y="4472640"/>
            <a:ext cx="8610120" cy="1666440"/>
          </a:xfrm>
          <a:prstGeom prst="rect">
            <a:avLst/>
          </a:prstGeom>
          <a:ln>
            <a:noFill/>
          </a:ln>
        </p:spPr>
      </p:pic>
      <p:pic>
        <p:nvPicPr>
          <p:cNvPr id="961" name="Image 6" descr=""/>
          <p:cNvPicPr/>
          <p:nvPr/>
        </p:nvPicPr>
        <p:blipFill>
          <a:blip r:embed="rId2"/>
          <a:stretch/>
        </p:blipFill>
        <p:spPr>
          <a:xfrm>
            <a:off x="4274640" y="1614240"/>
            <a:ext cx="3642480" cy="2547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88" dur="indefinite" restart="never" nodeType="tmRoot">
          <p:childTnLst>
            <p:seq>
              <p:cTn id="38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4061</TotalTime>
  <Application>LibreOffice/6.0.7.3$Linux_X86_64 LibreOffice_project/00m0$Build-3</Application>
  <Words>4725</Words>
  <Paragraphs>1185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2020-10-02T09:11:23Z</dcterms:created>
  <dc:creator>Marvin FOURASTIE</dc:creator>
  <dc:description/>
  <dc:language>fr-FR</dc:language>
  <cp:lastModifiedBy/>
  <dcterms:modified xsi:type="dcterms:W3CDTF">2021-06-04T17:55:03Z</dcterms:modified>
  <cp:revision>497</cp:revision>
  <dc:subject/>
  <dc:title>Make FunBlocks alive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2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111</vt:i4>
  </property>
  <property fmtid="{D5CDD505-2E9C-101B-9397-08002B2CF9AE}" pid="8" name="PresentationFormat">
    <vt:lpwstr>Grand écran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120</vt:i4>
  </property>
</Properties>
</file>